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77" r:id="rId2"/>
    <p:sldId id="497" r:id="rId3"/>
    <p:sldId id="478" r:id="rId4"/>
    <p:sldId id="480" r:id="rId5"/>
    <p:sldId id="482" r:id="rId6"/>
    <p:sldId id="481" r:id="rId7"/>
    <p:sldId id="493" r:id="rId8"/>
    <p:sldId id="483" r:id="rId9"/>
    <p:sldId id="484" r:id="rId10"/>
    <p:sldId id="492" r:id="rId11"/>
    <p:sldId id="488" r:id="rId12"/>
    <p:sldId id="485" r:id="rId13"/>
    <p:sldId id="486" r:id="rId14"/>
    <p:sldId id="495" r:id="rId15"/>
    <p:sldId id="487" r:id="rId16"/>
    <p:sldId id="489" r:id="rId17"/>
    <p:sldId id="490" r:id="rId18"/>
    <p:sldId id="494" r:id="rId19"/>
    <p:sldId id="491" r:id="rId20"/>
  </p:sldIdLst>
  <p:sldSz cx="9144000" cy="6858000" type="screen4x3"/>
  <p:notesSz cx="6797675" cy="987425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rial Black" panose="020B0A04020102020204" pitchFamily="34" charset="0"/>
      <p:bold r:id="rId27"/>
    </p:embeddedFont>
    <p:embeddedFont>
      <p:font typeface="Constantia" panose="02030602050306030303" pitchFamily="18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8496" autoAdjust="0"/>
    <p:restoredTop sz="94673" autoAdjust="0"/>
  </p:normalViewPr>
  <p:slideViewPr>
    <p:cSldViewPr>
      <p:cViewPr>
        <p:scale>
          <a:sx n="75" d="100"/>
          <a:sy n="75" d="100"/>
        </p:scale>
        <p:origin x="-2218" y="-3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44"/>
    </p:cViewPr>
  </p:sorterViewPr>
  <p:notesViewPr>
    <p:cSldViewPr>
      <p:cViewPr varScale="1">
        <p:scale>
          <a:sx n="91" d="100"/>
          <a:sy n="91" d="100"/>
        </p:scale>
        <p:origin x="-3738" y="-11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26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26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pPr>
              <a:defRPr/>
            </a:pPr>
            <a:fld id="{F336A722-83CF-411E-965A-A121D0A4A142}" type="datetimeFigureOut">
              <a:rPr lang="ru-RU"/>
              <a:pPr>
                <a:defRPr/>
              </a:pPr>
              <a:t>22.06.2015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406"/>
            <a:ext cx="2946400" cy="49426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406"/>
            <a:ext cx="2946400" cy="49426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AF7B3CE6-A9C3-4C62-A84B-FA7C3D560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74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26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426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pPr>
              <a:defRPr/>
            </a:pPr>
            <a:fld id="{462A8BCC-7252-4DDA-9C5F-28780BDCD4F8}" type="datetimeFigureOut">
              <a:rPr lang="ru-RU"/>
              <a:pPr>
                <a:defRPr/>
              </a:pPr>
              <a:t>22.06.2015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993"/>
            <a:ext cx="5438775" cy="4443649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406"/>
            <a:ext cx="2946400" cy="49426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406"/>
            <a:ext cx="2946400" cy="49426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22EA4A79-50A8-4C1E-AA59-872FE1BEF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24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1"/>
          <p:cNvSpPr/>
          <p:nvPr userDrawn="1"/>
        </p:nvSpPr>
        <p:spPr>
          <a:xfrm>
            <a:off x="3203575" y="333375"/>
            <a:ext cx="5940425" cy="14287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74E0402-C5D0-4075-9EDB-5EF5FE0EDBB1}" type="datetimeFigureOut">
              <a:rPr lang="ru-RU"/>
              <a:pPr>
                <a:defRPr/>
              </a:pPr>
              <a:t>22.06.2015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80545A0-19C0-4225-AEC3-6E8EB83BB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CCD880E-3388-4CE6-A93B-4DCD9A42CC7E}" type="datetimeFigureOut">
              <a:rPr lang="ru-RU"/>
              <a:pPr>
                <a:defRPr/>
              </a:pPr>
              <a:t>22.06.2015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EA7B10E-B83D-4E27-ABE9-54AFDDF88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203575" y="0"/>
            <a:ext cx="5940425" cy="14287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585174" y="352085"/>
            <a:ext cx="1033727" cy="865191"/>
          </a:xfrm>
          <a:prstGeom prst="rect">
            <a:avLst/>
          </a:prstGeom>
          <a:effectLst>
            <a:reflection blurRad="6350" stA="16000" endPos="17000" dir="5400000" sy="-100000" algn="bl" rotWithShape="0"/>
          </a:effectLst>
        </p:spPr>
      </p:pic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179388" y="6121400"/>
            <a:ext cx="8713787" cy="2174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ВЕДУЩИЙ РОССИЙСКИЙ ПРОИЗВОДИТЕЛЬ И ПОСТАВЩИК ВСЕГО СПЕКТРА ОБОРУДОВАНИЯ, РЕШЕНИЙ И ТЕХНОЛОГИЙ</a:t>
            </a:r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БИЗНЕСА</a:t>
            </a:r>
            <a:endParaRPr lang="ru-RU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203575" y="0"/>
            <a:ext cx="5940425" cy="11255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 61"/>
          <p:cNvSpPr>
            <a:spLocks/>
          </p:cNvSpPr>
          <p:nvPr userDrawn="1"/>
        </p:nvSpPr>
        <p:spPr bwMode="auto">
          <a:xfrm>
            <a:off x="0" y="184709"/>
            <a:ext cx="6910411" cy="724011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10800000" scaled="0"/>
            <a:tileRect/>
          </a:gradFill>
          <a:ln w="0">
            <a:noFill/>
            <a:prstDash val="solid"/>
            <a:round/>
            <a:headEnd/>
            <a:tailEnd/>
          </a:ln>
          <a:effectLst>
            <a:reflection blurRad="6350" stA="59000" endPos="21000" dir="5400000" sy="-100000" algn="bl" rotWithShape="0"/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cs typeface="+mn-cs"/>
              </a:rPr>
              <a:t>                           </a:t>
            </a:r>
            <a:endParaRPr lang="ru-RU"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234033"/>
            <a:ext cx="878549" cy="735313"/>
          </a:xfrm>
          <a:prstGeom prst="rect">
            <a:avLst/>
          </a:prstGeom>
          <a:effectLst>
            <a:reflection blurRad="6350" stA="16000" endPos="17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179388" y="6121400"/>
            <a:ext cx="8713787" cy="2174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ВЕДУЩИЙ РОССИЙСКИЙ ПРОИЗВОДИТЕЛЬ И ПОСТАВЩИК ВСЕГО СПЕКТРА ОБОРУДОВАНИЯ, РЕШЕНИЙ И ТЕХНОЛОГИЙ</a:t>
            </a:r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БИЗНЕСА</a:t>
            </a:r>
            <a:endParaRPr lang="ru-RU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6"/>
          <p:cNvSpPr txBox="1"/>
          <p:nvPr userDrawn="1"/>
        </p:nvSpPr>
        <p:spPr>
          <a:xfrm>
            <a:off x="395536" y="315881"/>
            <a:ext cx="6325558" cy="46166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ШТРИХ-М: Технологии для бизнеса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3130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анспо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203575" y="0"/>
            <a:ext cx="5940425" cy="11255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 61"/>
          <p:cNvSpPr>
            <a:spLocks/>
          </p:cNvSpPr>
          <p:nvPr userDrawn="1"/>
        </p:nvSpPr>
        <p:spPr bwMode="auto">
          <a:xfrm>
            <a:off x="0" y="184709"/>
            <a:ext cx="6910411" cy="724011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10800000" scaled="0"/>
            <a:tileRect/>
          </a:gradFill>
          <a:ln w="0">
            <a:noFill/>
            <a:prstDash val="solid"/>
            <a:round/>
            <a:headEnd/>
            <a:tailEnd/>
          </a:ln>
          <a:effectLst>
            <a:reflection blurRad="6350" stA="59000" endPos="21000" dir="5400000" sy="-100000" algn="bl" rotWithShape="0"/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cs typeface="+mn-cs"/>
              </a:rPr>
              <a:t>                           </a:t>
            </a:r>
            <a:endParaRPr lang="ru-RU">
              <a:latin typeface="+mn-lt"/>
              <a:cs typeface="+mn-cs"/>
            </a:endParaRPr>
          </a:p>
        </p:txBody>
      </p:sp>
      <p:sp>
        <p:nvSpPr>
          <p:cNvPr id="4" name="Freeform 61"/>
          <p:cNvSpPr>
            <a:spLocks/>
          </p:cNvSpPr>
          <p:nvPr userDrawn="1"/>
        </p:nvSpPr>
        <p:spPr bwMode="auto">
          <a:xfrm>
            <a:off x="395536" y="352085"/>
            <a:ext cx="6480719" cy="369332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ШТРИХ-М: Транспорт</a:t>
            </a:r>
          </a:p>
        </p:txBody>
      </p:sp>
      <p:pic>
        <p:nvPicPr>
          <p:cNvPr id="5" name="Рисунок 3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234033"/>
            <a:ext cx="878549" cy="735313"/>
          </a:xfrm>
          <a:prstGeom prst="rect">
            <a:avLst/>
          </a:prstGeom>
          <a:effectLst>
            <a:reflection blurRad="6350" stA="16000" endPos="17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179388" y="6121400"/>
            <a:ext cx="8713787" cy="2174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ВЕДУЩИЙ РОССИЙСКИЙ ПРОИЗВОДИТЕЛЬ И ПОСТАВЩИК ВСЕГО СПЕКТРА ОБОРУДОВАНИЯ, РЕШЕНИЙ И ТЕХНОЛОГИЙ</a:t>
            </a:r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БИЗНЕСА</a:t>
            </a:r>
            <a:endParaRPr lang="ru-RU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рк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203575" y="0"/>
            <a:ext cx="5940425" cy="11255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 61"/>
          <p:cNvSpPr>
            <a:spLocks/>
          </p:cNvSpPr>
          <p:nvPr userDrawn="1"/>
        </p:nvSpPr>
        <p:spPr bwMode="auto">
          <a:xfrm>
            <a:off x="0" y="184709"/>
            <a:ext cx="6910411" cy="724011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10800000" scaled="0"/>
            <a:tileRect/>
          </a:gradFill>
          <a:ln w="0">
            <a:noFill/>
            <a:prstDash val="solid"/>
            <a:round/>
            <a:headEnd/>
            <a:tailEnd/>
          </a:ln>
          <a:effectLst>
            <a:reflection blurRad="6350" stA="59000" endPos="21000" dir="5400000" sy="-100000" algn="bl" rotWithShape="0"/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cs typeface="+mn-cs"/>
              </a:rPr>
              <a:t>                           </a:t>
            </a:r>
            <a:endParaRPr lang="ru-RU">
              <a:latin typeface="+mn-lt"/>
              <a:cs typeface="+mn-cs"/>
            </a:endParaRPr>
          </a:p>
        </p:txBody>
      </p:sp>
      <p:sp>
        <p:nvSpPr>
          <p:cNvPr id="4" name="Freeform 61"/>
          <p:cNvSpPr>
            <a:spLocks/>
          </p:cNvSpPr>
          <p:nvPr userDrawn="1"/>
        </p:nvSpPr>
        <p:spPr bwMode="auto">
          <a:xfrm>
            <a:off x="395536" y="352085"/>
            <a:ext cx="6480719" cy="369332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ШТРИХ-М: Парковки</a:t>
            </a:r>
          </a:p>
        </p:txBody>
      </p:sp>
      <p:pic>
        <p:nvPicPr>
          <p:cNvPr id="5" name="Рисунок 3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234033"/>
            <a:ext cx="878549" cy="735313"/>
          </a:xfrm>
          <a:prstGeom prst="rect">
            <a:avLst/>
          </a:prstGeom>
          <a:effectLst>
            <a:reflection blurRad="6350" stA="16000" endPos="17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179388" y="6121400"/>
            <a:ext cx="8713787" cy="2174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ВЕДУЩИЙ РОССИЙСКИЙ ПРОИЗВОДИТЕЛЬ И ПОСТАВЩИК ВСЕГО СПЕКТРА ОБОРУДОВАНИЯ, РЕШЕНИЙ И ТЕХНОЛОГИЙ</a:t>
            </a:r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БИЗНЕСА</a:t>
            </a:r>
            <a:endParaRPr lang="ru-RU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втоматизация парк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203575" y="0"/>
            <a:ext cx="5940425" cy="11255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 61"/>
          <p:cNvSpPr>
            <a:spLocks/>
          </p:cNvSpPr>
          <p:nvPr userDrawn="1"/>
        </p:nvSpPr>
        <p:spPr bwMode="auto">
          <a:xfrm>
            <a:off x="0" y="184709"/>
            <a:ext cx="6910411" cy="724011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10800000" scaled="0"/>
            <a:tileRect/>
          </a:gradFill>
          <a:ln w="0">
            <a:noFill/>
            <a:prstDash val="solid"/>
            <a:round/>
            <a:headEnd/>
            <a:tailEnd/>
          </a:ln>
          <a:effectLst>
            <a:reflection blurRad="6350" stA="59000" endPos="21000" dir="5400000" sy="-100000" algn="bl" rotWithShape="0"/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cs typeface="+mn-cs"/>
              </a:rPr>
              <a:t>                           </a:t>
            </a:r>
            <a:endParaRPr lang="ru-RU">
              <a:latin typeface="+mn-lt"/>
              <a:cs typeface="+mn-cs"/>
            </a:endParaRPr>
          </a:p>
        </p:txBody>
      </p:sp>
      <p:sp>
        <p:nvSpPr>
          <p:cNvPr id="4" name="Freeform 61"/>
          <p:cNvSpPr>
            <a:spLocks/>
          </p:cNvSpPr>
          <p:nvPr userDrawn="1"/>
        </p:nvSpPr>
        <p:spPr bwMode="auto">
          <a:xfrm>
            <a:off x="395536" y="352085"/>
            <a:ext cx="6480719" cy="369332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Автоматизация городского парковочного пространства</a:t>
            </a:r>
          </a:p>
        </p:txBody>
      </p:sp>
      <p:pic>
        <p:nvPicPr>
          <p:cNvPr id="5" name="Рисунок 3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234033"/>
            <a:ext cx="878549" cy="735313"/>
          </a:xfrm>
          <a:prstGeom prst="rect">
            <a:avLst/>
          </a:prstGeom>
          <a:effectLst>
            <a:reflection blurRad="6350" stA="16000" endPos="17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179388" y="6121400"/>
            <a:ext cx="8713787" cy="2174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ВЕДУЩИЙ РОССИЙСКИЙ ПРОИЗВОДИТЕЛЬ И ПОСТАВЩИК ВСЕГО СПЕКТРА ОБОРУДОВАНИЯ, РЕШЕНИЙ И ТЕХНОЛОГИЙ</a:t>
            </a:r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БИЗНЕСА</a:t>
            </a:r>
            <a:endParaRPr lang="ru-RU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трих-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203575" y="0"/>
            <a:ext cx="5940425" cy="11255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 61"/>
          <p:cNvSpPr>
            <a:spLocks/>
          </p:cNvSpPr>
          <p:nvPr userDrawn="1"/>
        </p:nvSpPr>
        <p:spPr bwMode="auto">
          <a:xfrm>
            <a:off x="0" y="184709"/>
            <a:ext cx="6910411" cy="724011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10800000" scaled="0"/>
            <a:tileRect/>
          </a:gradFill>
          <a:ln w="0">
            <a:noFill/>
            <a:prstDash val="solid"/>
            <a:round/>
            <a:headEnd/>
            <a:tailEnd/>
          </a:ln>
          <a:effectLst>
            <a:reflection blurRad="6350" stA="59000" endPos="21000" dir="5400000" sy="-100000" algn="bl" rotWithShape="0"/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cs typeface="+mn-cs"/>
              </a:rPr>
              <a:t>                           </a:t>
            </a:r>
            <a:endParaRPr lang="ru-RU">
              <a:latin typeface="+mn-lt"/>
              <a:cs typeface="+mn-cs"/>
            </a:endParaRPr>
          </a:p>
        </p:txBody>
      </p:sp>
      <p:sp>
        <p:nvSpPr>
          <p:cNvPr id="4" name="Freeform 61"/>
          <p:cNvSpPr>
            <a:spLocks/>
          </p:cNvSpPr>
          <p:nvPr userDrawn="1"/>
        </p:nvSpPr>
        <p:spPr bwMode="auto">
          <a:xfrm>
            <a:off x="395536" y="385797"/>
            <a:ext cx="7109859" cy="353943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nstantia" pitchFamily="18" charset="0"/>
              </a:rPr>
              <a:t>ШТРИХ-М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nstantia" pitchFamily="18" charset="0"/>
              </a:rPr>
              <a:t>: </a:t>
            </a:r>
            <a:r>
              <a:rPr lang="ru-RU" sz="1700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nstantia" pitchFamily="18" charset="0"/>
              </a:rPr>
              <a:t>Инновационные технологии для транспорта</a:t>
            </a:r>
          </a:p>
        </p:txBody>
      </p:sp>
      <p:pic>
        <p:nvPicPr>
          <p:cNvPr id="5" name="Рисунок 3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234033"/>
            <a:ext cx="878549" cy="735313"/>
          </a:xfrm>
          <a:prstGeom prst="rect">
            <a:avLst/>
          </a:prstGeom>
          <a:effectLst>
            <a:reflection blurRad="6350" stA="16000" endPos="17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179388" y="6121400"/>
            <a:ext cx="8713787" cy="2174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ВЕДУЩИЙ РОССИЙСКИЙ ПРОИЗВОДИТЕЛЬ И ПОСТАВЩИК ВСЕГО СПЕКТРА ОБОРУДОВАНИЯ, РЕШЕНИЙ И ТЕХНОЛОГИЙ</a:t>
            </a:r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БИЗНЕСА</a:t>
            </a:r>
            <a:endParaRPr lang="ru-RU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203575" y="0"/>
            <a:ext cx="5940425" cy="14287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 61"/>
          <p:cNvSpPr>
            <a:spLocks/>
          </p:cNvSpPr>
          <p:nvPr userDrawn="1"/>
        </p:nvSpPr>
        <p:spPr bwMode="auto">
          <a:xfrm>
            <a:off x="-34156" y="352085"/>
            <a:ext cx="6910411" cy="849108"/>
          </a:xfrm>
          <a:custGeom>
            <a:avLst/>
            <a:gdLst>
              <a:gd name="T0" fmla="*/ 4086 w 4213"/>
              <a:gd name="T1" fmla="*/ 0 h 408"/>
              <a:gd name="T2" fmla="*/ 0 w 4213"/>
              <a:gd name="T3" fmla="*/ 0 h 408"/>
              <a:gd name="T4" fmla="*/ 0 w 4213"/>
              <a:gd name="T5" fmla="*/ 408 h 408"/>
              <a:gd name="T6" fmla="*/ 4086 w 4213"/>
              <a:gd name="T7" fmla="*/ 408 h 408"/>
              <a:gd name="T8" fmla="*/ 4213 w 4213"/>
              <a:gd name="T9" fmla="*/ 204 h 408"/>
              <a:gd name="T10" fmla="*/ 4086 w 4213"/>
              <a:gd name="T11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13" h="408">
                <a:moveTo>
                  <a:pt x="4086" y="0"/>
                </a:moveTo>
                <a:lnTo>
                  <a:pt x="0" y="0"/>
                </a:lnTo>
                <a:lnTo>
                  <a:pt x="0" y="408"/>
                </a:lnTo>
                <a:lnTo>
                  <a:pt x="4086" y="408"/>
                </a:lnTo>
                <a:lnTo>
                  <a:pt x="4213" y="204"/>
                </a:lnTo>
                <a:lnTo>
                  <a:pt x="408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10800000" scaled="0"/>
            <a:tileRect/>
          </a:gradFill>
          <a:ln w="0">
            <a:noFill/>
            <a:prstDash val="solid"/>
            <a:round/>
            <a:headEnd/>
            <a:tailEnd/>
          </a:ln>
          <a:effectLst>
            <a:reflection blurRad="6350" stA="59000" endPos="21000" dir="5400000" sy="-100000" algn="bl" rotWithShape="0"/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cs typeface="+mn-cs"/>
              </a:rPr>
              <a:t>                           </a:t>
            </a:r>
            <a:endParaRPr lang="ru-RU"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585174" y="352085"/>
            <a:ext cx="1033727" cy="865191"/>
          </a:xfrm>
          <a:prstGeom prst="rect">
            <a:avLst/>
          </a:prstGeom>
          <a:effectLst>
            <a:reflection blurRad="6350" stA="16000" endPos="17000" dir="5400000" sy="-100000" algn="bl" rotWithShape="0"/>
          </a:effectLst>
        </p:spPr>
      </p:pic>
      <p:sp>
        <p:nvSpPr>
          <p:cNvPr id="5" name="TextBox 4"/>
          <p:cNvSpPr txBox="1"/>
          <p:nvPr userDrawn="1"/>
        </p:nvSpPr>
        <p:spPr>
          <a:xfrm>
            <a:off x="395536" y="457508"/>
            <a:ext cx="6325558" cy="52322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nstantia" pitchFamily="18" charset="0"/>
                <a:cs typeface="+mn-cs"/>
              </a:rPr>
              <a:t>ШТРИХ-М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nstantia" pitchFamily="18" charset="0"/>
                <a:cs typeface="+mn-cs"/>
              </a:rPr>
              <a:t>: </a:t>
            </a:r>
            <a:r>
              <a:rPr lang="en-US" sz="2800" err="1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nstantia" pitchFamily="18" charset="0"/>
                <a:cs typeface="+mn-cs"/>
              </a:rPr>
              <a:t>ParkMaster</a:t>
            </a:r>
            <a:endParaRPr lang="ru-RU" sz="2800"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nstantia" pitchFamily="18" charset="0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95536" y="893515"/>
            <a:ext cx="6325558" cy="276999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nstantia" pitchFamily="18" charset="0"/>
                <a:cs typeface="+mn-cs"/>
              </a:rPr>
              <a:t>Комплексное решение для автоматизации парковочного пространства</a:t>
            </a:r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179388" y="6121400"/>
            <a:ext cx="8713787" cy="2174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ВЕДУЩИЙ РОССИЙСКИЙ ПРОИЗВОДИТЕЛЬ И ПОСТАВЩИК ВСЕГО СПЕКТРА ОБОРУДОВАНИЯ, РЕШЕНИЙ И ТЕХНОЛОГИЙ</a:t>
            </a:r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БИЗНЕСА</a:t>
            </a:r>
            <a:endParaRPr lang="ru-RU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B3565A8-8036-4039-AC82-19E8D9178687}" type="datetimeFigureOut">
              <a:rPr lang="ru-RU"/>
              <a:pPr>
                <a:defRPr/>
              </a:pPr>
              <a:t>22.06.2015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5481A94-C0C0-4CB0-92AF-EB2358C56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842C183-A24F-4F97-BD81-47D3E89AAC49}" type="datetimeFigureOut">
              <a:rPr lang="ru-RU"/>
              <a:pPr>
                <a:defRPr/>
              </a:pPr>
              <a:t>22.06.2015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8A5248F-9F3C-4732-97F4-4E8789E44D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4695A32-BA81-4B8C-AE39-650301DEA6BE}" type="datetimeFigureOut">
              <a:rPr lang="ru-RU"/>
              <a:pPr>
                <a:defRPr/>
              </a:pPr>
              <a:t>22.06.2015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DEFA53D-B542-4EC8-AD43-03E68D986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52197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1588" y="6381750"/>
            <a:ext cx="9144001" cy="47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484438" y="6457950"/>
            <a:ext cx="4572000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cs typeface="+mn-cs"/>
              </a:rPr>
              <a:t>auto.shtrih-m.ru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6" Type="http://schemas.openxmlformats.org/officeDocument/2006/relationships/image" Target="../media/image30.gif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gif"/><Relationship Id="rId9" Type="http://schemas.openxmlformats.org/officeDocument/2006/relationships/image" Target="../media/image33.gif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8"/>
            <a:ext cx="15017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18256" y="2199175"/>
            <a:ext cx="5796136" cy="2801833"/>
          </a:xfrm>
          <a:prstGeom prst="rect">
            <a:avLst/>
          </a:prstGeom>
          <a:effectLst>
            <a:reflection blurRad="50800" stA="35000" endPos="15000" dir="5400000" sy="-100000" algn="bl" rotWithShape="0"/>
          </a:effectLst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79512" y="2857435"/>
            <a:ext cx="4932363" cy="148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827" tIns="64913" rIns="129827" bIns="64913">
            <a:spAutoFit/>
          </a:bodyPr>
          <a:lstStyle/>
          <a:p>
            <a:pPr defTabSz="1298575"/>
            <a:r>
              <a:rPr lang="ru-RU" sz="2400" b="1" dirty="0" smtClean="0"/>
              <a:t>Датчик Уровня Топлива</a:t>
            </a:r>
          </a:p>
          <a:p>
            <a:pPr defTabSz="1298575"/>
            <a:r>
              <a:rPr lang="ru-RU" sz="2400" b="1" dirty="0" smtClean="0"/>
              <a:t>от компании ШТРИХ-М</a:t>
            </a:r>
          </a:p>
          <a:p>
            <a:pPr defTabSz="1298575"/>
            <a:r>
              <a:rPr lang="ru-RU" sz="4000" b="1" dirty="0" smtClean="0">
                <a:solidFill>
                  <a:schemeClr val="bg1"/>
                </a:solidFill>
              </a:rPr>
              <a:t>УРОВЕНЬ М1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1960" y="1412776"/>
            <a:ext cx="263248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55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5724128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ЭЛЕКТРИЧЕСКИЕ ХАРАКТЕРИСТИКИ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071" y="1518464"/>
            <a:ext cx="3654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РАБОЧИЙ ДИАПАЗОН,</a:t>
            </a:r>
          </a:p>
          <a:p>
            <a:r>
              <a:rPr lang="ru-RU" sz="2000" dirty="0" smtClean="0"/>
              <a:t>ПИТАЮЩИЙ НАПРЯЖЕНИЕ</a:t>
            </a:r>
          </a:p>
        </p:txBody>
      </p:sp>
      <p:pic>
        <p:nvPicPr>
          <p:cNvPr id="8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9" y="1412776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15071" y="2667643"/>
            <a:ext cx="20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ПРЕДЕЛЬНОЕ</a:t>
            </a:r>
          </a:p>
          <a:p>
            <a:r>
              <a:rPr lang="ru-RU" sz="2000" dirty="0" smtClean="0"/>
              <a:t>НАПРЯЖЕНИЕ</a:t>
            </a:r>
          </a:p>
        </p:txBody>
      </p:sp>
      <p:pic>
        <p:nvPicPr>
          <p:cNvPr id="12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9" y="2571829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15071" y="3882110"/>
            <a:ext cx="2332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ПОТРЕБЛЯЕМАЯ</a:t>
            </a:r>
          </a:p>
          <a:p>
            <a:r>
              <a:rPr lang="ru-RU" sz="2000" dirty="0" smtClean="0"/>
              <a:t>МОЩНОСТЬ</a:t>
            </a:r>
          </a:p>
        </p:txBody>
      </p:sp>
      <p:pic>
        <p:nvPicPr>
          <p:cNvPr id="14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0" y="3682850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15071" y="4941168"/>
            <a:ext cx="5270610" cy="964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ИНТЕРФЕЙСНЫЕ ЛИНИИ ЗАЩИЩЕНЫ ОТ ПОДАЧИ</a:t>
            </a:r>
          </a:p>
          <a:p>
            <a:r>
              <a:rPr lang="ru-RU" sz="2470" dirty="0" smtClean="0"/>
              <a:t>НАПРЯЖЕНИЯ БОРТОВОЙ СЕТИ</a:t>
            </a:r>
          </a:p>
          <a:p>
            <a:r>
              <a:rPr lang="ru-RU" sz="1600" dirty="0" smtClean="0"/>
              <a:t>ПРЯМОЙ И ОБРАТНОЙ ПОЛЯРНОСТИ</a:t>
            </a:r>
          </a:p>
        </p:txBody>
      </p:sp>
      <p:pic>
        <p:nvPicPr>
          <p:cNvPr id="16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0" y="4797152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46725" y="1427560"/>
            <a:ext cx="2000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accent6"/>
                </a:solidFill>
              </a:rPr>
              <a:t>7-80 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1075" y="2611214"/>
            <a:ext cx="17956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accent6"/>
                </a:solidFill>
              </a:rPr>
              <a:t>200 В</a:t>
            </a:r>
            <a:endParaRPr lang="ru-RU" sz="4000" dirty="0">
              <a:solidFill>
                <a:schemeClr val="accent6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54338" y="3759093"/>
            <a:ext cx="25879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accent6"/>
                </a:solidFill>
              </a:rPr>
              <a:t>&lt;</a:t>
            </a:r>
            <a:r>
              <a:rPr lang="ru-RU" sz="4800" dirty="0" smtClean="0">
                <a:solidFill>
                  <a:schemeClr val="accent6"/>
                </a:solidFill>
              </a:rPr>
              <a:t>0,24 Вт</a:t>
            </a:r>
            <a:endParaRPr lang="ru-RU" sz="4000" dirty="0">
              <a:solidFill>
                <a:schemeClr val="accent6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01245" y="4869160"/>
            <a:ext cx="14045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6"/>
                </a:solidFill>
              </a:rPr>
              <a:t>+- 30В</a:t>
            </a:r>
          </a:p>
          <a:p>
            <a:r>
              <a:rPr lang="ru-RU" sz="3200" dirty="0" smtClean="0">
                <a:solidFill>
                  <a:schemeClr val="accent6"/>
                </a:solidFill>
              </a:rPr>
              <a:t>+- 50В</a:t>
            </a:r>
            <a:endParaRPr lang="ru-RU" sz="3200" dirty="0">
              <a:solidFill>
                <a:schemeClr val="accent6"/>
              </a:solidFill>
            </a:endParaRPr>
          </a:p>
        </p:txBody>
      </p:sp>
      <p:pic>
        <p:nvPicPr>
          <p:cNvPr id="19" name="Picture 2" descr="C:\Users\Евгений_2\Desktop\Топливный датчик\lightning-strik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681" y="1914407"/>
            <a:ext cx="2326619" cy="252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1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  <p:bldP spid="2" grpId="0"/>
      <p:bldP spid="3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736634" y="2348880"/>
            <a:ext cx="2630079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</a:rPr>
              <a:t>ГАРАНТИЯ</a:t>
            </a:r>
          </a:p>
          <a:p>
            <a:r>
              <a:rPr lang="ru-RU" sz="6600" b="1" dirty="0" smtClean="0">
                <a:solidFill>
                  <a:schemeClr val="accent6"/>
                </a:solidFill>
              </a:rPr>
              <a:t>5 ЛЕТ</a:t>
            </a: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ГАРАНТИЯ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Евгений_2\Desktop\Топливный датчик\quality_mark_seal_ps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80728"/>
            <a:ext cx="65024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0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14987" y="1571896"/>
            <a:ext cx="2345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6"/>
                </a:solidFill>
              </a:rPr>
              <a:t>ПО ДЛИННЕ</a:t>
            </a: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ИСПОЛНЕНИЕ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00706"/>
              </p:ext>
            </p:extLst>
          </p:nvPr>
        </p:nvGraphicFramePr>
        <p:xfrm>
          <a:off x="539552" y="2410708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500 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700</a:t>
                      </a:r>
                      <a:r>
                        <a:rPr lang="ru-RU" baseline="0" dirty="0" smtClean="0"/>
                        <a:t> 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1000 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1500 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2000 мм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C:\Users\Евгений_2\Desktop\Топливный датчик\measure-up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674" y="1820434"/>
            <a:ext cx="1696336" cy="127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24848" y="3573016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6"/>
                </a:solidFill>
              </a:rPr>
              <a:t>ПО ИНТЕРФЕЙСАМ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15561"/>
              </p:ext>
            </p:extLst>
          </p:nvPr>
        </p:nvGraphicFramePr>
        <p:xfrm>
          <a:off x="539552" y="4261544"/>
          <a:ext cx="6096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</a:t>
                      </a:r>
                      <a:r>
                        <a:rPr lang="ru-RU" dirty="0" smtClean="0"/>
                        <a:t> </a:t>
                      </a:r>
                      <a:r>
                        <a:rPr lang="en-US" baseline="0" dirty="0" smtClean="0"/>
                        <a:t>– </a:t>
                      </a:r>
                      <a:r>
                        <a:rPr lang="en-US" dirty="0" smtClean="0"/>
                        <a:t>485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RS</a:t>
                      </a:r>
                      <a:r>
                        <a:rPr lang="ru-RU" dirty="0" smtClean="0"/>
                        <a:t> </a:t>
                      </a:r>
                      <a:r>
                        <a:rPr lang="en-US" baseline="0" dirty="0" smtClean="0"/>
                        <a:t>– </a:t>
                      </a:r>
                      <a:r>
                        <a:rPr lang="en-US" dirty="0" smtClean="0"/>
                        <a:t>232 + </a:t>
                      </a:r>
                      <a:r>
                        <a:rPr lang="ru-RU" dirty="0" smtClean="0"/>
                        <a:t>частотный</a:t>
                      </a:r>
                      <a:r>
                        <a:rPr lang="ru-RU" baseline="0" dirty="0" smtClean="0"/>
                        <a:t> выход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RS</a:t>
                      </a:r>
                      <a:r>
                        <a:rPr lang="en-US" baseline="0" dirty="0" smtClean="0"/>
                        <a:t> – 232 + </a:t>
                      </a:r>
                      <a:r>
                        <a:rPr lang="ru-RU" baseline="0" dirty="0" smtClean="0"/>
                        <a:t>выход токовая петля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5" name="Picture 3" descr="C:\Users\Евгений_2\Desktop\Топливный датчик\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27" y="4149080"/>
            <a:ext cx="1676400" cy="7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2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686545" y="2636912"/>
            <a:ext cx="2646878" cy="1789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solidFill>
                  <a:schemeClr val="accent6"/>
                </a:solidFill>
              </a:rPr>
              <a:t>ПОДКЛЮЧАЕТСЯ</a:t>
            </a:r>
          </a:p>
          <a:p>
            <a:r>
              <a:rPr lang="ru-RU" sz="2300" dirty="0" smtClean="0"/>
              <a:t>К КОМПЬЮТЕРУ</a:t>
            </a:r>
          </a:p>
          <a:p>
            <a:r>
              <a:rPr lang="ru-RU" sz="3000" dirty="0" smtClean="0">
                <a:solidFill>
                  <a:schemeClr val="accent6"/>
                </a:solidFill>
              </a:rPr>
              <a:t>НЕ ТРЕБУЕТ</a:t>
            </a:r>
          </a:p>
          <a:p>
            <a:r>
              <a:rPr lang="ru-RU" sz="1750" dirty="0" smtClean="0"/>
              <a:t>ДОПОЛНИТЕЛЬНОГО</a:t>
            </a:r>
          </a:p>
          <a:p>
            <a:r>
              <a:rPr lang="ru-RU" sz="1680" dirty="0" smtClean="0"/>
              <a:t>                      ПИТАНИЯ</a:t>
            </a:r>
            <a:endParaRPr lang="ru-RU" sz="1680" dirty="0"/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НАСТРОЙКА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Евгений_2\Desktop\Топливный датчик\устройство настройки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72227"/>
            <a:ext cx="3672407" cy="371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17225" y="5083451"/>
            <a:ext cx="357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RS-232, RS-485</a:t>
            </a:r>
            <a:endParaRPr lang="ru-RU" sz="36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6545" y="1377648"/>
            <a:ext cx="3063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/>
                </a:solidFill>
              </a:rPr>
              <a:t>УСТРОЙСТВО</a:t>
            </a:r>
          </a:p>
          <a:p>
            <a:r>
              <a:rPr lang="ru-RU" sz="2800" b="1" dirty="0">
                <a:solidFill>
                  <a:schemeClr val="accent6"/>
                </a:solidFill>
              </a:rPr>
              <a:t>НАСТРОЙКИ</a:t>
            </a:r>
          </a:p>
        </p:txBody>
      </p:sp>
    </p:spTree>
    <p:extLst>
      <p:ext uri="{BB962C8B-B14F-4D97-AF65-F5344CB8AC3E}">
        <p14:creationId xmlns:p14="http://schemas.microsoft.com/office/powerpoint/2010/main" val="4470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НАСТРОЙКА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1484784"/>
            <a:ext cx="3090911" cy="1835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БЕСПЛАТНАЯ</a:t>
            </a:r>
            <a:r>
              <a:rPr lang="ru-RU" sz="4000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ru-RU" sz="2400" dirty="0" smtClean="0">
                <a:solidFill>
                  <a:schemeClr val="accent6"/>
                </a:solidFill>
              </a:rPr>
              <a:t>ПРОГРАММА</a:t>
            </a:r>
          </a:p>
          <a:p>
            <a:r>
              <a:rPr lang="ru-RU" sz="2400" dirty="0" smtClean="0">
                <a:solidFill>
                  <a:schemeClr val="accent6"/>
                </a:solidFill>
              </a:rPr>
              <a:t>КОНФИГУРАТОР</a:t>
            </a:r>
          </a:p>
          <a:p>
            <a:r>
              <a:rPr lang="ru-RU" sz="2530" dirty="0" smtClean="0"/>
              <a:t>ДУТ УРОВЕНЬ М1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323" y="1628800"/>
            <a:ext cx="5157329" cy="355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954512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accent6"/>
                </a:solidFill>
              </a:rPr>
              <a:t>ОБНОВЛЕНИЕ</a:t>
            </a:r>
          </a:p>
          <a:p>
            <a:r>
              <a:rPr lang="ru-RU" sz="2200" dirty="0" smtClean="0"/>
              <a:t>ВСТРОЕННОГО 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ПРОГРАММНОГО ОБЕСПЕЧЕНИЯ</a:t>
            </a:r>
          </a:p>
          <a:p>
            <a:r>
              <a:rPr lang="ru-RU" sz="2150" dirty="0" smtClean="0"/>
              <a:t>ПО ЦИФРОВЫМ</a:t>
            </a:r>
          </a:p>
          <a:p>
            <a:r>
              <a:rPr lang="ru-RU" sz="2400" dirty="0" smtClean="0"/>
              <a:t>                 ИНТЕРФЕЙСАМ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218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7487" y="4663445"/>
            <a:ext cx="3978974" cy="1454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ИНТЕГРАЦИЯ ДАННЫХ</a:t>
            </a:r>
          </a:p>
          <a:p>
            <a:r>
              <a:rPr lang="ru-RU" sz="2280" dirty="0" smtClean="0"/>
              <a:t>ПО ЛЮБОМУ ПРОТОКОЛУ,</a:t>
            </a:r>
          </a:p>
          <a:p>
            <a:r>
              <a:rPr lang="ru-RU" sz="2350" dirty="0" smtClean="0">
                <a:solidFill>
                  <a:schemeClr val="accent6"/>
                </a:solidFill>
              </a:rPr>
              <a:t>СОВМЕСТИМОМУ С</a:t>
            </a:r>
          </a:p>
          <a:p>
            <a:r>
              <a:rPr lang="ru-RU" sz="2200" dirty="0" smtClean="0"/>
              <a:t>ПРОТОКОЛОМ </a:t>
            </a:r>
            <a:r>
              <a:rPr lang="en-US" sz="2200" dirty="0" smtClean="0">
                <a:solidFill>
                  <a:schemeClr val="accent6"/>
                </a:solidFill>
              </a:rPr>
              <a:t>OMNICOMM</a:t>
            </a:r>
            <a:endParaRPr lang="ru-RU" sz="2200" dirty="0" smtClean="0">
              <a:solidFill>
                <a:schemeClr val="accent6"/>
              </a:solidFill>
            </a:endParaRP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ВЫГРУЗКА ДАННЫХ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 descr="C:\Users\Евгений_2\Desktop\Топливный датчик\СКАУТ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39" y="3439531"/>
            <a:ext cx="19050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Евгений_2\Desktop\Топливный датчик\AvtoSca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85" y="4509120"/>
            <a:ext cx="2050748" cy="14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Евгений_2\Desktop\Топливный датчик\АВТОТРЕКЕР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03" y="1739650"/>
            <a:ext cx="1732974" cy="5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41152" y="1199797"/>
            <a:ext cx="389164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6"/>
                </a:solidFill>
              </a:rPr>
              <a:t>       ИНТЕГРАЦИЯ</a:t>
            </a:r>
          </a:p>
          <a:p>
            <a:r>
              <a:rPr lang="ru-RU" sz="2770" b="1" dirty="0" smtClean="0">
                <a:solidFill>
                  <a:schemeClr val="accent6"/>
                </a:solidFill>
              </a:rPr>
              <a:t>С ОБОРУДОВАНИЕМ</a:t>
            </a:r>
          </a:p>
          <a:p>
            <a:r>
              <a:rPr lang="ru-RU" sz="2000" b="1" dirty="0" smtClean="0">
                <a:solidFill>
                  <a:schemeClr val="accent6"/>
                </a:solidFill>
              </a:rPr>
              <a:t>ДРУГИХ</a:t>
            </a:r>
            <a:r>
              <a:rPr lang="ru-RU" sz="2000" b="1" dirty="0">
                <a:solidFill>
                  <a:schemeClr val="accent6"/>
                </a:solidFill>
              </a:rPr>
              <a:t> </a:t>
            </a:r>
            <a:r>
              <a:rPr lang="ru-RU" sz="2000" b="1" dirty="0" smtClean="0">
                <a:solidFill>
                  <a:schemeClr val="accent6"/>
                </a:solidFill>
              </a:rPr>
              <a:t>ПРОИЗВОДИТЕЛЕЙ</a:t>
            </a:r>
          </a:p>
        </p:txBody>
      </p:sp>
      <p:pic>
        <p:nvPicPr>
          <p:cNvPr id="1026" name="Picture 2" descr="C:\Users\Евгений_2\Desktop\Топливный датчик\автограф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01" y="3518269"/>
            <a:ext cx="1872381" cy="68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вгений_2\Desktop\Топливный датчик\Spacetea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819" y="2276872"/>
            <a:ext cx="1449015" cy="133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вгений_2\Desktop\Топливный датчик\галилео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62" y="2613971"/>
            <a:ext cx="1865939" cy="65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вгений_2\Desktop\Топливный датчик\ff69943ccf36ac95ab41ef0cde2394e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32" y="5147147"/>
            <a:ext cx="1819539" cy="96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вгений_2\Desktop\Топливный датчик\телтоник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03" y="4366415"/>
            <a:ext cx="2674515" cy="5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вгений_2\Desktop\Топливный датчик\ендс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17" y="1179265"/>
            <a:ext cx="1265733" cy="126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Евгений_2\Desktop\Топливный датчик\ОМНИКОМ копия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81" y="908720"/>
            <a:ext cx="2972210" cy="42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97655" y="2907500"/>
            <a:ext cx="27195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RS – 285</a:t>
            </a:r>
          </a:p>
          <a:p>
            <a:r>
              <a:rPr lang="en-US" sz="2000" dirty="0" smtClean="0">
                <a:solidFill>
                  <a:schemeClr val="accent6"/>
                </a:solidFill>
              </a:rPr>
              <a:t>RS – 485</a:t>
            </a:r>
          </a:p>
          <a:p>
            <a:r>
              <a:rPr lang="ru-RU" sz="2000" dirty="0" smtClean="0">
                <a:solidFill>
                  <a:schemeClr val="accent6"/>
                </a:solidFill>
              </a:rPr>
              <a:t>Частотный выход</a:t>
            </a:r>
          </a:p>
          <a:p>
            <a:r>
              <a:rPr lang="ru-RU" sz="2000" dirty="0" smtClean="0">
                <a:solidFill>
                  <a:schemeClr val="accent6"/>
                </a:solidFill>
              </a:rPr>
              <a:t>Выход Токовая петля</a:t>
            </a:r>
            <a:endParaRPr lang="ru-RU" sz="2200" dirty="0" smtClean="0">
              <a:solidFill>
                <a:schemeClr val="accent6"/>
              </a:solidFill>
            </a:endParaRPr>
          </a:p>
        </p:txBody>
      </p:sp>
      <p:pic>
        <p:nvPicPr>
          <p:cNvPr id="18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6698"/>
            <a:ext cx="440040" cy="41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6445"/>
            <a:ext cx="440040" cy="41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44477"/>
            <a:ext cx="440040" cy="41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32509"/>
            <a:ext cx="440040" cy="41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КРЕПЛЕНИЕ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559772"/>
            <a:ext cx="3602974" cy="1649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30" dirty="0" smtClean="0">
                <a:solidFill>
                  <a:schemeClr val="accent6"/>
                </a:solidFill>
              </a:rPr>
              <a:t>К МЕТАЛЛИЧЕСКОМУ</a:t>
            </a:r>
          </a:p>
          <a:p>
            <a:r>
              <a:rPr lang="ru-RU" sz="2530" dirty="0" smtClean="0">
                <a:solidFill>
                  <a:schemeClr val="accent6"/>
                </a:solidFill>
              </a:rPr>
              <a:t>КОРПУСУ</a:t>
            </a:r>
          </a:p>
          <a:p>
            <a:r>
              <a:rPr lang="ru-RU" sz="2530" dirty="0" smtClean="0"/>
              <a:t>ВЫТЯЖНЫЕ КЛЕПКИ</a:t>
            </a:r>
          </a:p>
          <a:p>
            <a:r>
              <a:rPr lang="ru-RU" sz="2530" dirty="0" smtClean="0"/>
              <a:t>С РЕЗЬБОЙ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412776"/>
            <a:ext cx="3018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</a:rPr>
              <a:t>КРЕПЛЕНИЕ</a:t>
            </a:r>
          </a:p>
          <a:p>
            <a:r>
              <a:rPr lang="ru-RU" sz="3600" b="1" dirty="0" smtClean="0">
                <a:solidFill>
                  <a:schemeClr val="accent6"/>
                </a:solidFill>
              </a:rPr>
              <a:t>К БОРТУ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99847" y="4559772"/>
            <a:ext cx="3145156" cy="126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30" dirty="0" smtClean="0">
                <a:solidFill>
                  <a:schemeClr val="accent6"/>
                </a:solidFill>
              </a:rPr>
              <a:t>К ПЛАСТИКОВОМУ</a:t>
            </a:r>
          </a:p>
          <a:p>
            <a:r>
              <a:rPr lang="ru-RU" sz="2530" dirty="0" smtClean="0">
                <a:solidFill>
                  <a:schemeClr val="accent6"/>
                </a:solidFill>
              </a:rPr>
              <a:t>КОРПУСУ</a:t>
            </a:r>
          </a:p>
          <a:p>
            <a:r>
              <a:rPr lang="ru-RU" sz="2530" dirty="0" smtClean="0"/>
              <a:t>САМОРЕЗЫ</a:t>
            </a:r>
          </a:p>
        </p:txBody>
      </p:sp>
      <p:pic>
        <p:nvPicPr>
          <p:cNvPr id="12290" name="Picture 2" descr="C:\Users\Евгений_2\Desktop\Топливный датчик\КРЕПЛЕНИЯ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4319303" cy="28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7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115071" y="1518464"/>
            <a:ext cx="35997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ДАТЧИК УРОВНЯ ТОПЛИВА</a:t>
            </a:r>
          </a:p>
          <a:p>
            <a:r>
              <a:rPr lang="ru-RU" sz="2000" dirty="0" smtClean="0"/>
              <a:t>С КАБЕЛЕМ 1 МЕТР</a:t>
            </a:r>
          </a:p>
          <a:p>
            <a:r>
              <a:rPr lang="ru-RU" sz="2400" dirty="0">
                <a:solidFill>
                  <a:schemeClr val="accent6"/>
                </a:solidFill>
              </a:rPr>
              <a:t>УРОВЕНЬ М1</a:t>
            </a: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КОМПЛЕКТАЦИЯ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9" y="1412776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30075" y="3202938"/>
            <a:ext cx="35847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КОМПЛЕКТ</a:t>
            </a:r>
          </a:p>
          <a:p>
            <a:r>
              <a:rPr lang="ru-RU" sz="2400" dirty="0" smtClean="0">
                <a:solidFill>
                  <a:schemeClr val="accent6"/>
                </a:solidFill>
              </a:rPr>
              <a:t>МОНТАЖНЫХ ЧАСТЕЙ</a:t>
            </a:r>
            <a:endParaRPr lang="ru-RU" dirty="0" smtClean="0">
              <a:solidFill>
                <a:schemeClr val="accent6"/>
              </a:solidFill>
            </a:endParaRPr>
          </a:p>
        </p:txBody>
      </p:sp>
      <p:pic>
        <p:nvPicPr>
          <p:cNvPr id="13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8" y="3080953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Евгений_2\Desktop\Топливный датчик\КРЕПЛЕНИЯ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46" y="2857540"/>
            <a:ext cx="2507783" cy="16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115071" y="4941168"/>
            <a:ext cx="22392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ПАСПОРТ</a:t>
            </a:r>
          </a:p>
          <a:p>
            <a:r>
              <a:rPr lang="ru-RU" sz="2400" dirty="0" smtClean="0">
                <a:solidFill>
                  <a:schemeClr val="accent6"/>
                </a:solidFill>
              </a:rPr>
              <a:t>УСТРОЙСТВА</a:t>
            </a:r>
            <a:endParaRPr lang="ru-RU" dirty="0" smtClean="0">
              <a:solidFill>
                <a:schemeClr val="accent6"/>
              </a:solidFill>
            </a:endParaRPr>
          </a:p>
        </p:txBody>
      </p:sp>
      <p:pic>
        <p:nvPicPr>
          <p:cNvPr id="18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0" y="4797152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Евгений_2\Desktop\Топливный датчик\Certificate-of-Good-Stand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82144"/>
            <a:ext cx="1327758" cy="1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53073"/>
          <a:stretch/>
        </p:blipFill>
        <p:spPr>
          <a:xfrm>
            <a:off x="4788024" y="961419"/>
            <a:ext cx="2088232" cy="153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65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907704" y="1601555"/>
            <a:ext cx="2887329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КАБЕЛЬНАЯ СБОРКА</a:t>
            </a:r>
          </a:p>
          <a:p>
            <a:r>
              <a:rPr lang="ru-RU" sz="2800" dirty="0" smtClean="0"/>
              <a:t>ДЛЯ МОНТАЖА</a:t>
            </a:r>
          </a:p>
          <a:p>
            <a:r>
              <a:rPr lang="ru-RU" sz="3800" dirty="0" smtClean="0">
                <a:solidFill>
                  <a:schemeClr val="accent6"/>
                </a:solidFill>
              </a:rPr>
              <a:t>3, 5, </a:t>
            </a:r>
            <a:r>
              <a:rPr lang="ru-RU" sz="3800" b="1" dirty="0" smtClean="0">
                <a:solidFill>
                  <a:schemeClr val="accent6"/>
                </a:solidFill>
              </a:rPr>
              <a:t>7, </a:t>
            </a:r>
            <a:r>
              <a:rPr lang="ru-RU" sz="3800" dirty="0" smtClean="0">
                <a:solidFill>
                  <a:schemeClr val="accent6"/>
                </a:solidFill>
              </a:rPr>
              <a:t>10</a:t>
            </a: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АКСЕССУАРЫ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51720" y="4487658"/>
            <a:ext cx="2285306" cy="87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УСТРОЙСТВО</a:t>
            </a:r>
          </a:p>
          <a:p>
            <a:r>
              <a:rPr lang="ru-RU" sz="2670" dirty="0" smtClean="0">
                <a:solidFill>
                  <a:schemeClr val="accent6"/>
                </a:solidFill>
              </a:rPr>
              <a:t>НАСТРОЙКИ</a:t>
            </a:r>
          </a:p>
        </p:txBody>
      </p:sp>
      <p:pic>
        <p:nvPicPr>
          <p:cNvPr id="13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5" y="1784075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77753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Евгений_2\Desktop\Топливный датчик\КАБЕЛЬ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40" y="1497471"/>
            <a:ext cx="1985104" cy="16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Евгений_2\Desktop\Топливный датчик\устройство настройки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1993164" cy="201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2924944"/>
            <a:ext cx="1476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МЕТРОВ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0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827584" y="1628800"/>
            <a:ext cx="36022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КОЛИЧЕСТВО УСТРОЙСТВ</a:t>
            </a:r>
          </a:p>
          <a:p>
            <a:r>
              <a:rPr lang="ru-RU" sz="2000" dirty="0" smtClean="0"/>
              <a:t>В 1 УПАКОВКЕ</a:t>
            </a:r>
          </a:p>
          <a:p>
            <a:r>
              <a:rPr lang="ru-RU" sz="3200" dirty="0" smtClean="0">
                <a:solidFill>
                  <a:schemeClr val="accent6"/>
                </a:solidFill>
              </a:rPr>
              <a:t>       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УПАКОВКА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Users\Евгений_2\Desktop\Топливный датчик\КОРОБКА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58" y="2924944"/>
            <a:ext cx="5844561" cy="295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1600969"/>
            <a:ext cx="3558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accent6"/>
                </a:solidFill>
              </a:rPr>
              <a:t>1 ШТ ИЛИ</a:t>
            </a:r>
            <a:r>
              <a:rPr lang="ru-RU" sz="2800" dirty="0">
                <a:solidFill>
                  <a:schemeClr val="accent6"/>
                </a:solidFill>
              </a:rPr>
              <a:t> </a:t>
            </a:r>
            <a:r>
              <a:rPr lang="ru-RU" sz="3600" dirty="0">
                <a:solidFill>
                  <a:schemeClr val="accent6"/>
                </a:solidFill>
              </a:rPr>
              <a:t>2 ШТ</a:t>
            </a:r>
          </a:p>
        </p:txBody>
      </p:sp>
    </p:spTree>
    <p:extLst>
      <p:ext uri="{BB962C8B-B14F-4D97-AF65-F5344CB8AC3E}">
        <p14:creationId xmlns:p14="http://schemas.microsoft.com/office/powerpoint/2010/main" val="320326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177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Преимущества ДУТ УРОВЕНЬ М1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813154" y="1340768"/>
            <a:ext cx="2381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6"/>
                </a:solidFill>
              </a:rPr>
              <a:t>СМЕННЫЙ</a:t>
            </a:r>
          </a:p>
        </p:txBody>
      </p:sp>
      <p:pic>
        <p:nvPicPr>
          <p:cNvPr id="2050" name="Picture 2" descr="C:\Users\Евгений_2\Desktop\Топливный датчик\Сменный фланец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63" y="1268760"/>
            <a:ext cx="3258566" cy="245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1772816"/>
            <a:ext cx="24205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6"/>
                </a:solidFill>
              </a:rPr>
              <a:t>ФЛАНЕЦ</a:t>
            </a:r>
            <a:endParaRPr lang="ru-RU" sz="4000" dirty="0">
              <a:solidFill>
                <a:schemeClr val="accent6"/>
              </a:solidFill>
            </a:endParaRPr>
          </a:p>
        </p:txBody>
      </p:sp>
      <p:sp>
        <p:nvSpPr>
          <p:cNvPr id="32" name="Прямоугольник 17"/>
          <p:cNvSpPr>
            <a:spLocks noChangeArrowheads="1"/>
          </p:cNvSpPr>
          <p:nvPr/>
        </p:nvSpPr>
        <p:spPr bwMode="auto">
          <a:xfrm>
            <a:off x="447224" y="4005064"/>
            <a:ext cx="477284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dirty="0" smtClean="0"/>
              <a:t>ПОЗВОЛЯЕТ УСТАНАВЛИВАТЬ</a:t>
            </a:r>
          </a:p>
          <a:p>
            <a:r>
              <a:rPr lang="ru-RU" sz="2600" b="1" dirty="0">
                <a:solidFill>
                  <a:schemeClr val="accent6"/>
                </a:solidFill>
              </a:rPr>
              <a:t>ДАТЧИК УРОВНЯ ТОПЛИВА</a:t>
            </a:r>
          </a:p>
          <a:p>
            <a:r>
              <a:rPr lang="ru-RU" sz="2400" dirty="0" smtClean="0"/>
              <a:t>В РАЗЛИЧНЫЕ ПОСАДОЧНЫЕ</a:t>
            </a:r>
          </a:p>
        </p:txBody>
      </p:sp>
      <p:pic>
        <p:nvPicPr>
          <p:cNvPr id="2051" name="Picture 3" descr="C:\Users\Евгений_2\Desktop\Топливный датчик\20140117__p_c7e3e8e4-0351-41e0-957b-edd504e298bc-l-soriginal-p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08920"/>
            <a:ext cx="3903616" cy="292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5157192"/>
            <a:ext cx="1241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МЕСТА</a:t>
            </a:r>
          </a:p>
        </p:txBody>
      </p:sp>
    </p:spTree>
    <p:extLst>
      <p:ext uri="{BB962C8B-B14F-4D97-AF65-F5344CB8AC3E}">
        <p14:creationId xmlns:p14="http://schemas.microsoft.com/office/powerpoint/2010/main" val="33838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  <p:bldP spid="3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207218" y="980728"/>
            <a:ext cx="3750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/>
                </a:solidFill>
              </a:rPr>
              <a:t>АНТИВАНДАЛЬНОЕ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04934" y="1436816"/>
            <a:ext cx="3831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900" b="1" dirty="0" smtClean="0">
                <a:solidFill>
                  <a:schemeClr val="accent6"/>
                </a:solidFill>
              </a:rPr>
              <a:t>ИСПОЛНЕНИЕ</a:t>
            </a:r>
            <a:endParaRPr lang="ru-RU" sz="3900" dirty="0">
              <a:solidFill>
                <a:schemeClr val="accent6"/>
              </a:solidFill>
            </a:endParaRPr>
          </a:p>
        </p:txBody>
      </p:sp>
      <p:sp>
        <p:nvSpPr>
          <p:cNvPr id="32" name="Прямоугольник 17"/>
          <p:cNvSpPr>
            <a:spLocks noChangeArrowheads="1"/>
          </p:cNvSpPr>
          <p:nvPr/>
        </p:nvSpPr>
        <p:spPr bwMode="auto">
          <a:xfrm>
            <a:off x="4882024" y="2636912"/>
            <a:ext cx="24628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/>
              <a:t>МЕТАЛЛИЧЕСКИЙ</a:t>
            </a:r>
          </a:p>
          <a:p>
            <a:r>
              <a:rPr lang="ru-RU" sz="2000" dirty="0" smtClean="0"/>
              <a:t>КОРПУС</a:t>
            </a: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Преимущества ДУТ УРОВЕНЬ М1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7"/>
          <p:cNvSpPr>
            <a:spLocks noChangeArrowheads="1"/>
          </p:cNvSpPr>
          <p:nvPr/>
        </p:nvSpPr>
        <p:spPr bwMode="auto">
          <a:xfrm>
            <a:off x="4890001" y="4645585"/>
            <a:ext cx="35973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/>
              <a:t>МЕТАЛЛОРУКАВ</a:t>
            </a:r>
          </a:p>
          <a:p>
            <a:r>
              <a:rPr lang="ru-RU" sz="2000" dirty="0" smtClean="0"/>
              <a:t>ИЗ НЕРЖАВЕЙКИ В</a:t>
            </a:r>
          </a:p>
          <a:p>
            <a:r>
              <a:rPr lang="ru-RU" sz="2000" dirty="0" smtClean="0"/>
              <a:t>ПЛАСТИКОВОЙ ОБОЛОЧКЕ</a:t>
            </a: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4875405" y="3468787"/>
            <a:ext cx="31529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/>
              <a:t>ОТСУТСТВУЕТ ДОСТУП</a:t>
            </a:r>
          </a:p>
          <a:p>
            <a:r>
              <a:rPr lang="ru-RU" sz="2000" dirty="0" smtClean="0"/>
              <a:t>К ЭЛЕМЕНТАМ</a:t>
            </a:r>
          </a:p>
          <a:p>
            <a:r>
              <a:rPr lang="ru-RU" sz="2000" dirty="0" smtClean="0"/>
              <a:t>КРЕПЛЕНИЯ ДАТЧИКА</a:t>
            </a:r>
          </a:p>
        </p:txBody>
      </p:sp>
      <p:pic>
        <p:nvPicPr>
          <p:cNvPr id="3074" name="Picture 2" descr="C:\Users\Евгений_2\Desktop\Топливный датчик\КОРПУС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8" y="910059"/>
            <a:ext cx="2771800" cy="285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вгений_2\Desktop\Топливный датчик\МЕТАЛОРУКАВ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0881"/>
            <a:ext cx="2880320" cy="250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1" y="2564904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1" y="4612081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Евгений_2\Desktop\Топливный датчик\марке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0" y="3478158"/>
            <a:ext cx="880081" cy="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7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  <p:bldP spid="3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19872" y="1109792"/>
            <a:ext cx="2635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</a:rPr>
              <a:t>ЭЛЕКТРИЧЕССКАЯ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49276" y="1398222"/>
            <a:ext cx="2512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6"/>
                </a:solidFill>
              </a:rPr>
              <a:t>ИЗОЛЯЦИЯ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32" name="Прямоугольник 17"/>
          <p:cNvSpPr>
            <a:spLocks noChangeArrowheads="1"/>
          </p:cNvSpPr>
          <p:nvPr/>
        </p:nvSpPr>
        <p:spPr bwMode="auto">
          <a:xfrm>
            <a:off x="179512" y="4167515"/>
            <a:ext cx="4142481" cy="20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dirty="0" smtClean="0"/>
              <a:t>ВСТРОЕННАЯ</a:t>
            </a:r>
            <a:r>
              <a:rPr lang="ru-RU" sz="3600" dirty="0" smtClean="0"/>
              <a:t> </a:t>
            </a:r>
          </a:p>
          <a:p>
            <a:r>
              <a:rPr lang="ru-RU" sz="2050" b="1" dirty="0">
                <a:solidFill>
                  <a:schemeClr val="accent6"/>
                </a:solidFill>
              </a:rPr>
              <a:t>ЭЛЕКТРИЧЕСКАЯ ИЗОЛЯЦИЯ</a:t>
            </a:r>
          </a:p>
          <a:p>
            <a:r>
              <a:rPr lang="ru-RU" sz="2400" dirty="0" smtClean="0"/>
              <a:t>СИГНАЛЬНЫХ</a:t>
            </a:r>
          </a:p>
          <a:p>
            <a:r>
              <a:rPr lang="ru-RU" sz="2400" dirty="0" smtClean="0"/>
              <a:t>ИЗМЕРИТЕЛЬНЫХ ЦЕПЕЙ</a:t>
            </a:r>
          </a:p>
          <a:p>
            <a:r>
              <a:rPr lang="ru-RU" sz="2400" dirty="0" smtClean="0"/>
              <a:t>           И </a:t>
            </a:r>
            <a:r>
              <a:rPr lang="ru-RU" sz="2400" dirty="0"/>
              <a:t>ЦЕПЕЙ ПИТАНИЯ</a:t>
            </a: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Преимущества ДУТ УРОВЕНЬ М1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C:\Users\Евгений_2\Desktop\Топливный датчик\ДАТЧИК СНИЗУ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4" y="1340768"/>
            <a:ext cx="2108450" cy="264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7"/>
          <p:cNvSpPr>
            <a:spLocks noChangeArrowheads="1"/>
          </p:cNvSpPr>
          <p:nvPr/>
        </p:nvSpPr>
        <p:spPr bwMode="auto">
          <a:xfrm>
            <a:off x="4714839" y="2204864"/>
            <a:ext cx="4164794" cy="21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/>
              <a:t>НЕ ТРЕБУЕТ</a:t>
            </a:r>
          </a:p>
          <a:p>
            <a:r>
              <a:rPr lang="ru-RU" sz="1880" dirty="0">
                <a:solidFill>
                  <a:schemeClr val="accent6"/>
                </a:solidFill>
              </a:rPr>
              <a:t>ДОПОЛНИТЕЛЬНЫХ УСТРОЙСТВ</a:t>
            </a:r>
          </a:p>
          <a:p>
            <a:r>
              <a:rPr lang="ru-RU" sz="2970" dirty="0" smtClean="0"/>
              <a:t>ДЛЯ ПОДКЛЮЧЕНИЯ</a:t>
            </a:r>
          </a:p>
          <a:p>
            <a:r>
              <a:rPr lang="ru-RU" sz="3200" dirty="0" smtClean="0"/>
              <a:t>К БОРТОВОЙ СЕТИ</a:t>
            </a:r>
          </a:p>
          <a:p>
            <a:r>
              <a:rPr lang="ru-RU" sz="2800" dirty="0" smtClean="0"/>
              <a:t>              АВТОМОБИЛЯ</a:t>
            </a:r>
            <a:r>
              <a:rPr lang="ru-RU" sz="2400" dirty="0" smtClean="0"/>
              <a:t> </a:t>
            </a:r>
            <a:endParaRPr lang="ru-RU" sz="1600" dirty="0" smtClean="0"/>
          </a:p>
        </p:txBody>
      </p:sp>
      <p:pic>
        <p:nvPicPr>
          <p:cNvPr id="11" name="Picture 2" descr="C:\Users\Евгений_2\Desktop\Топливный датчик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621" y="4437112"/>
            <a:ext cx="2573229" cy="19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172382" y="1109792"/>
            <a:ext cx="1822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6"/>
                </a:solidFill>
              </a:rPr>
              <a:t>ЛЕГКОЕ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32240" y="1568074"/>
            <a:ext cx="2237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</a:rPr>
              <a:t>ПОДКЛЮЧЕНИЕ</a:t>
            </a:r>
            <a:endParaRPr lang="ru-RU" sz="2000" dirty="0">
              <a:solidFill>
                <a:schemeClr val="accent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1094403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accent6"/>
                </a:solidFill>
              </a:rPr>
              <a:t>=</a:t>
            </a:r>
            <a:endParaRPr lang="ru-RU" sz="4800" b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  <p:bldP spid="32" grpId="0"/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Евгений_2\Desktop\Топливный датчик\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14603"/>
            <a:ext cx="4871934" cy="337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77528" y="1196752"/>
            <a:ext cx="2417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6"/>
                </a:solidFill>
              </a:rPr>
              <a:t>ЗАЩИТА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1785010"/>
            <a:ext cx="26802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6"/>
                </a:solidFill>
              </a:rPr>
              <a:t>ПИТАНИЯ</a:t>
            </a:r>
            <a:endParaRPr lang="ru-RU" sz="4000" dirty="0">
              <a:solidFill>
                <a:schemeClr val="accent6"/>
              </a:solidFill>
            </a:endParaRPr>
          </a:p>
        </p:txBody>
      </p:sp>
      <p:sp>
        <p:nvSpPr>
          <p:cNvPr id="32" name="Прямоугольник 17"/>
          <p:cNvSpPr>
            <a:spLocks noChangeArrowheads="1"/>
          </p:cNvSpPr>
          <p:nvPr/>
        </p:nvSpPr>
        <p:spPr bwMode="auto">
          <a:xfrm>
            <a:off x="349419" y="3356992"/>
            <a:ext cx="3564245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000" dirty="0" smtClean="0"/>
              <a:t>ЗАЩИТА</a:t>
            </a:r>
            <a:endParaRPr lang="ru-RU" sz="3000" dirty="0"/>
          </a:p>
          <a:p>
            <a:r>
              <a:rPr lang="ru-RU" sz="2200" b="1" dirty="0" smtClean="0">
                <a:solidFill>
                  <a:schemeClr val="accent6"/>
                </a:solidFill>
              </a:rPr>
              <a:t>ИНТЕРФЕЙСНОЙ ЦЕПИ</a:t>
            </a:r>
            <a:endParaRPr lang="ru-RU" sz="2200" b="1" dirty="0">
              <a:solidFill>
                <a:schemeClr val="accent6"/>
              </a:solidFill>
            </a:endParaRPr>
          </a:p>
          <a:p>
            <a:r>
              <a:rPr lang="ru-RU" sz="2520" dirty="0" smtClean="0"/>
              <a:t>ПРИ ПОДКЛЮЧЕНИИ</a:t>
            </a:r>
          </a:p>
          <a:p>
            <a:r>
              <a:rPr lang="ru-RU" sz="2200" b="1" dirty="0">
                <a:solidFill>
                  <a:schemeClr val="accent6"/>
                </a:solidFill>
              </a:rPr>
              <a:t>ВЫСОКОГО</a:t>
            </a:r>
          </a:p>
          <a:p>
            <a:r>
              <a:rPr lang="ru-RU" sz="2200" b="1" dirty="0" smtClean="0">
                <a:solidFill>
                  <a:schemeClr val="accent6"/>
                </a:solidFill>
              </a:rPr>
              <a:t>                НАПРЯЖЕНИЯ </a:t>
            </a:r>
            <a:endParaRPr lang="ru-RU" sz="2200" b="1" dirty="0">
              <a:solidFill>
                <a:schemeClr val="accent6"/>
              </a:solidFill>
            </a:endParaRP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Преимущества ДУТ УРОВЕНЬ М1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auto">
          <a:xfrm>
            <a:off x="349419" y="1390903"/>
            <a:ext cx="3566041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900" dirty="0" smtClean="0"/>
              <a:t>РАБОТАЕТ</a:t>
            </a:r>
          </a:p>
          <a:p>
            <a:r>
              <a:rPr lang="ru-RU" sz="2400" b="1" dirty="0" smtClean="0">
                <a:solidFill>
                  <a:schemeClr val="accent6"/>
                </a:solidFill>
              </a:rPr>
              <a:t>        ДО</a:t>
            </a:r>
            <a:r>
              <a:rPr lang="ru-RU" sz="3600" b="1" dirty="0" smtClean="0">
                <a:solidFill>
                  <a:schemeClr val="accent6"/>
                </a:solidFill>
              </a:rPr>
              <a:t> 200 </a:t>
            </a:r>
            <a:r>
              <a:rPr lang="ru-RU" sz="2400" b="1" dirty="0">
                <a:solidFill>
                  <a:schemeClr val="accent6"/>
                </a:solidFill>
              </a:rPr>
              <a:t>ВОЛЬТ</a:t>
            </a:r>
          </a:p>
        </p:txBody>
      </p:sp>
    </p:spTree>
    <p:extLst>
      <p:ext uri="{BB962C8B-B14F-4D97-AF65-F5344CB8AC3E}">
        <p14:creationId xmlns:p14="http://schemas.microsoft.com/office/powerpoint/2010/main" val="21342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  <p:bldP spid="3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148064" y="980728"/>
            <a:ext cx="3405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</a:rPr>
              <a:t>ВСТРОЕННАЯ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412776"/>
            <a:ext cx="3493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120" b="1" dirty="0" smtClean="0">
                <a:solidFill>
                  <a:schemeClr val="accent6"/>
                </a:solidFill>
              </a:rPr>
              <a:t>ТАРИРОВКА</a:t>
            </a:r>
            <a:endParaRPr lang="ru-RU" sz="4120" dirty="0">
              <a:solidFill>
                <a:schemeClr val="accent6"/>
              </a:solidFill>
            </a:endParaRP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Преимущества ДУТ УРОВЕНЬ М1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auto">
          <a:xfrm>
            <a:off x="5186279" y="2420888"/>
            <a:ext cx="3455690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/>
              <a:t>ВСТРОЕННАЯ В ПАМЯТЬ</a:t>
            </a:r>
          </a:p>
          <a:p>
            <a:r>
              <a:rPr lang="ru-RU" sz="3500" dirty="0" smtClean="0"/>
              <a:t>ПРОЦЕССОРА</a:t>
            </a:r>
          </a:p>
          <a:p>
            <a:r>
              <a:rPr lang="ru-RU" sz="2400" dirty="0" smtClean="0"/>
              <a:t>ТАРИРОВОЧНАЯ</a:t>
            </a:r>
          </a:p>
          <a:p>
            <a:r>
              <a:rPr lang="ru-RU" sz="2800" dirty="0" smtClean="0"/>
              <a:t>                ТАБЛИЦА</a:t>
            </a:r>
            <a:endParaRPr lang="ru-RU" sz="2800" b="1" dirty="0" smtClean="0">
              <a:solidFill>
                <a:schemeClr val="accent6"/>
              </a:solidFill>
            </a:endParaRPr>
          </a:p>
        </p:txBody>
      </p:sp>
      <p:pic>
        <p:nvPicPr>
          <p:cNvPr id="5125" name="Picture 5" descr="C:\Users\Евгений_2\Desktop\Топливный датчик\ТАРИРОВ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27059"/>
            <a:ext cx="5175199" cy="26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51520" y="4717776"/>
            <a:ext cx="21734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/>
              <a:t>ПОГРЕШНОСТЬ</a:t>
            </a:r>
            <a:endParaRPr lang="en-US" sz="2000" dirty="0" smtClean="0"/>
          </a:p>
          <a:p>
            <a:r>
              <a:rPr lang="ru-RU" sz="2000" dirty="0" smtClean="0"/>
              <a:t>ИЗМЕРЕНИЯ</a:t>
            </a:r>
            <a:endParaRPr lang="en-US" sz="2000" dirty="0"/>
          </a:p>
          <a:p>
            <a:r>
              <a:rPr lang="ru-RU" sz="3200" dirty="0" smtClean="0">
                <a:solidFill>
                  <a:schemeClr val="accent6"/>
                </a:solidFill>
              </a:rPr>
              <a:t>МЕНЕЕ</a:t>
            </a:r>
            <a:endParaRPr lang="ru-RU" sz="6000" b="1" dirty="0" smtClean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77601" y="5226000"/>
            <a:ext cx="12971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chemeClr val="accent6"/>
                </a:solidFill>
              </a:rPr>
              <a:t>1%</a:t>
            </a:r>
            <a:endParaRPr lang="ru-RU" sz="6000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061324" y="4741632"/>
            <a:ext cx="4061305" cy="13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/>
              <a:t>ВОЗМОЖНОСТЬ</a:t>
            </a:r>
          </a:p>
          <a:p>
            <a:r>
              <a:rPr lang="ru-RU" sz="2050" b="1" dirty="0" smtClean="0">
                <a:solidFill>
                  <a:schemeClr val="accent6"/>
                </a:solidFill>
              </a:rPr>
              <a:t>ЗАПИСИ И ИСПОЛЬЗОВАНИЯ</a:t>
            </a:r>
            <a:endParaRPr lang="ru-RU" sz="2050" b="1" dirty="0">
              <a:solidFill>
                <a:schemeClr val="accent6"/>
              </a:solidFill>
            </a:endParaRPr>
          </a:p>
          <a:p>
            <a:r>
              <a:rPr lang="ru-RU" sz="2200" dirty="0" smtClean="0"/>
              <a:t>ТАРИРОВОЧНОЙ </a:t>
            </a:r>
            <a:r>
              <a:rPr lang="ru-RU" sz="2200" b="1" dirty="0" smtClean="0">
                <a:solidFill>
                  <a:schemeClr val="accent6"/>
                </a:solidFill>
              </a:rPr>
              <a:t>ТАБЛИЦЫ</a:t>
            </a:r>
            <a:endParaRPr lang="ru-RU" sz="2200" b="1" dirty="0">
              <a:solidFill>
                <a:schemeClr val="accent6"/>
              </a:solidFill>
            </a:endParaRPr>
          </a:p>
          <a:p>
            <a:r>
              <a:rPr lang="ru-RU" sz="2200" b="1" dirty="0" smtClean="0">
                <a:solidFill>
                  <a:schemeClr val="accent6"/>
                </a:solidFill>
              </a:rPr>
              <a:t>             В ПАМЯТИ </a:t>
            </a:r>
            <a:r>
              <a:rPr lang="ru-RU" sz="2200" dirty="0" smtClean="0"/>
              <a:t>ДАТЧИКА</a:t>
            </a:r>
          </a:p>
        </p:txBody>
      </p:sp>
    </p:spTree>
    <p:extLst>
      <p:ext uri="{BB962C8B-B14F-4D97-AF65-F5344CB8AC3E}">
        <p14:creationId xmlns:p14="http://schemas.microsoft.com/office/powerpoint/2010/main" val="165471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  <p:bldP spid="9" grpId="0"/>
      <p:bldP spid="18" grpId="0"/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148064" y="980728"/>
            <a:ext cx="1854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</a:rPr>
              <a:t>УМНАЯ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412776"/>
            <a:ext cx="3079369" cy="726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120" b="1" dirty="0" smtClean="0">
                <a:solidFill>
                  <a:schemeClr val="accent6"/>
                </a:solidFill>
              </a:rPr>
              <a:t>ПРИВЯЗКА</a:t>
            </a:r>
            <a:endParaRPr lang="ru-RU" sz="4120" dirty="0">
              <a:solidFill>
                <a:schemeClr val="accent6"/>
              </a:solidFill>
            </a:endParaRP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Преимущества ДУТ УРОВЕНЬ М1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C:\Users\Евгений_2\Desktop\Топливный датчик\ИЗМЕРЕНИЕ БЕЗ ФО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20887"/>
            <a:ext cx="1893060" cy="25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323528" y="5081930"/>
            <a:ext cx="3289683" cy="108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6"/>
                </a:solidFill>
              </a:rPr>
              <a:t>ПРИВЯЗКА ИЗМЕРЕНИЙ</a:t>
            </a:r>
          </a:p>
          <a:p>
            <a:r>
              <a:rPr lang="ru-RU" sz="2040" dirty="0"/>
              <a:t>К ЛЮБОЙ ФИЗИЧЕСКОЙ</a:t>
            </a:r>
          </a:p>
          <a:p>
            <a:r>
              <a:rPr lang="ru-RU" sz="2400" dirty="0"/>
              <a:t>ВЕЛИЧИНЕ</a:t>
            </a:r>
          </a:p>
        </p:txBody>
      </p:sp>
      <p:pic>
        <p:nvPicPr>
          <p:cNvPr id="5126" name="Picture 6" descr="C:\Users\Евгений_2\Desktop\Топливный датчик\ИЗМЕРЕНИЕ БЕЗ ФОНА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99740"/>
            <a:ext cx="1627277" cy="23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Евгений_2\Desktop\Топливный датчик\ИЗМЕРЕНИЕ БЕЗ ФОНА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533" y="3653759"/>
            <a:ext cx="2406699" cy="23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Евгений_2\Desktop\Топливный датчик\ИЗМЕРЕНИЕ БЕЗ ФОНА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9496"/>
            <a:ext cx="2686380" cy="26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5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148064" y="908720"/>
            <a:ext cx="3405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</a:rPr>
              <a:t>ВСТРОЕННАЯ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340768"/>
            <a:ext cx="3402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30" b="1" dirty="0" smtClean="0">
                <a:solidFill>
                  <a:schemeClr val="accent6"/>
                </a:solidFill>
              </a:rPr>
              <a:t>ФИЛЬТРАЦИЯ</a:t>
            </a:r>
            <a:endParaRPr lang="ru-RU" sz="3630" dirty="0">
              <a:solidFill>
                <a:schemeClr val="accent6"/>
              </a:solidFill>
            </a:endParaRP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Преимущества ДУТ УРОВЕНЬ М1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auto">
          <a:xfrm>
            <a:off x="4533310" y="3996928"/>
            <a:ext cx="4203971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6"/>
                </a:solidFill>
              </a:rPr>
              <a:t>УМНЫЙ</a:t>
            </a:r>
          </a:p>
          <a:p>
            <a:r>
              <a:rPr lang="ru-RU" dirty="0" smtClean="0"/>
              <a:t>СТАТИСТИЧЕСКИЙ ФИЛЬТР</a:t>
            </a:r>
          </a:p>
          <a:p>
            <a:r>
              <a:rPr lang="ru-RU" sz="3600" dirty="0" smtClean="0">
                <a:solidFill>
                  <a:schemeClr val="accent6"/>
                </a:solidFill>
              </a:rPr>
              <a:t>СГЛАЖИВАЕТ</a:t>
            </a:r>
            <a:r>
              <a:rPr lang="ru-RU" sz="3600" dirty="0" smtClean="0"/>
              <a:t> </a:t>
            </a:r>
          </a:p>
          <a:p>
            <a:r>
              <a:rPr lang="ru-RU" sz="2900" dirty="0" smtClean="0"/>
              <a:t>ВСЕ ПУЛЬСАЦИИ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</a:t>
            </a:r>
            <a:r>
              <a:rPr lang="ru-RU" sz="2000" dirty="0" smtClean="0"/>
              <a:t>И СЛУЧАЙНЫЕ ВСПЛЕСКИ</a:t>
            </a:r>
          </a:p>
        </p:txBody>
      </p:sp>
      <p:pic>
        <p:nvPicPr>
          <p:cNvPr id="6147" name="Picture 3" descr="C:\Users\Евгений_2\Desktop\Топливный датчик\ЭНШТЕЙН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4" y="1104109"/>
            <a:ext cx="3866048" cy="503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вгений_2\Desktop\Топливный датчик\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841240" cy="15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D:\Маркетинг\Маркетинговые материалы\Логотип.[Руководство]\logotypes\png\shtrih.m.main.logo.rus.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251372"/>
            <a:ext cx="796849" cy="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76056" y="1303893"/>
            <a:ext cx="3857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</a:rPr>
              <a:t>ПЛОМБИРОВКА</a:t>
            </a:r>
          </a:p>
        </p:txBody>
      </p:sp>
      <p:sp>
        <p:nvSpPr>
          <p:cNvPr id="10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76672"/>
            <a:ext cx="4714839" cy="433388"/>
          </a:xfrm>
          <a:custGeom>
            <a:avLst/>
            <a:gdLst>
              <a:gd name="T0" fmla="*/ 0 w 15129"/>
              <a:gd name="T1" fmla="*/ 0 h 11844"/>
              <a:gd name="T2" fmla="*/ 2147483647 w 15129"/>
              <a:gd name="T3" fmla="*/ 0 h 11844"/>
              <a:gd name="T4" fmla="*/ 2147483647 w 15129"/>
              <a:gd name="T5" fmla="*/ 13509637 h 11844"/>
              <a:gd name="T6" fmla="*/ 2147483647 w 15129"/>
              <a:gd name="T7" fmla="*/ 24742218 h 11844"/>
              <a:gd name="T8" fmla="*/ 0 w 15129"/>
              <a:gd name="T9" fmla="*/ 24742218 h 11844"/>
              <a:gd name="T10" fmla="*/ 0 w 15129"/>
              <a:gd name="T11" fmla="*/ 0 h 118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29"/>
              <a:gd name="T19" fmla="*/ 0 h 11844"/>
              <a:gd name="T20" fmla="*/ 15129 w 15129"/>
              <a:gd name="T21" fmla="*/ 11844 h 118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29" h="11844">
                <a:moveTo>
                  <a:pt x="0" y="0"/>
                </a:moveTo>
                <a:lnTo>
                  <a:pt x="14730" y="0"/>
                </a:lnTo>
                <a:lnTo>
                  <a:pt x="15129" y="6467"/>
                </a:lnTo>
                <a:lnTo>
                  <a:pt x="14730" y="11844"/>
                </a:lnTo>
                <a:lnTo>
                  <a:pt x="0" y="11844"/>
                </a:lnTo>
                <a:lnTo>
                  <a:pt x="0" y="0"/>
                </a:lnTo>
                <a:close/>
              </a:path>
            </a:pathLst>
          </a:custGeom>
          <a:solidFill>
            <a:srgbClr val="EF6C03"/>
          </a:solidFill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Преимущества ДУТ УРОВЕНЬ М1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auto">
          <a:xfrm>
            <a:off x="4523646" y="4653136"/>
            <a:ext cx="4354397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dirty="0" smtClean="0"/>
              <a:t>КОНСТРУКЦИЕЙ ПРЕДУСМОТРЕНА</a:t>
            </a:r>
          </a:p>
          <a:p>
            <a:r>
              <a:rPr lang="ru-RU" sz="2350" dirty="0" smtClean="0">
                <a:solidFill>
                  <a:schemeClr val="accent6"/>
                </a:solidFill>
              </a:rPr>
              <a:t>ПЛОМБИРОВКА РАЗЪЕМОВ </a:t>
            </a:r>
          </a:p>
          <a:p>
            <a:r>
              <a:rPr lang="ru-RU" sz="2350" dirty="0" smtClean="0">
                <a:solidFill>
                  <a:schemeClr val="accent6"/>
                </a:solidFill>
              </a:rPr>
              <a:t>И </a:t>
            </a:r>
            <a:r>
              <a:rPr lang="ru-RU" sz="2350" dirty="0">
                <a:solidFill>
                  <a:schemeClr val="accent6"/>
                </a:solidFill>
              </a:rPr>
              <a:t>КОРПУСА ДАТЧИКА</a:t>
            </a:r>
          </a:p>
        </p:txBody>
      </p:sp>
      <p:pic>
        <p:nvPicPr>
          <p:cNvPr id="7170" name="Picture 2" descr="C:\Users\Евгений_2\Desktop\Топливный датчик\ПЛОМБИРАТО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99772"/>
            <a:ext cx="5362451" cy="33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Y2NjY2NiIvPg0KCQk8dWljb2xvciBuYW1lPSJnbG93IiB2YWx1ZT0iMHgzNUQzMzQiLz4NCgkJPHVpY29sb3IgbmFtZT0idGV4dCIgdmFsdWU9IjB4RkZGRkZGIi8+DQoJCTx1aWNvbG9yIG5hbWU9ImxpZ2h0IiB2YWx1ZT0iMHg0ODQ4NDgiLz4NCgkJPHVpY29sb3IgbmFtZT0ic2hhZG93IiB2YWx1ZT0iMHgwMDAwMDAiLz4NCgkJPHVpY29sb3IgbmFtZT0iYmFja2dyb3VuZCIgdmFsdWU9IjB4NUY1RjU4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MMPROD_UIDATA" val="&lt;database version=&quot;7.0&quot;&gt;&lt;object type=&quot;1&quot; unique_id=&quot;10001&quot;&gt;&lt;property id=&quot;20141&quot; value=&quot;zhuravlev.09.12.2010.final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1&quot;/&gt;&lt;property id=&quot;20182&quot; value=&quot;1&quot;/&gt;&lt;property id=&quot;20183&quot; value=&quot;1&quot;/&gt;&lt;property id=&quot;20184&quot; value=&quot;7&quot;/&gt;&lt;property id=&quot;20193&quot; value=&quot;-1&quot;/&gt;&lt;property id=&quot;20224&quot; value=&quot;C:\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8&quot; unique_id=&quot;10003&quot;&gt;&lt;/object&gt;&lt;object type=&quot;2&quot; unique_id=&quot;10004&quot;&gt;&lt;object type=&quot;3&quot; unique_id=&quot;10005&quot;&gt;&lt;property id=&quot;20148&quot; value=&quot;5&quot;/&gt;&lt;property id=&quot;20300&quot; value=&quot;Slide 1&quot;/&gt;&lt;property id=&quot;20303&quot; value=&quot;-1&quot;/&gt;&lt;property id=&quot;20307&quot; value=&quot;264&quot;/&gt;&lt;property id=&quot;20309&quot; value=&quot;-1&quot;/&gt;&lt;/object&gt;&lt;object type=&quot;3&quot; unique_id=&quot;10006&quot;&gt;&lt;property id=&quot;20148&quot; value=&quot;5&quot;/&gt;&lt;property id=&quot;20300&quot; value=&quot;Slide 2&quot;/&gt;&lt;property id=&quot;20303&quot; value=&quot;-1&quot;/&gt;&lt;property id=&quot;20307&quot; value=&quot;256&quot;/&gt;&lt;property id=&quot;20309&quot; value=&quot;-1&quot;/&gt;&lt;/object&gt;&lt;object type=&quot;3&quot; unique_id=&quot;10007&quot;&gt;&lt;property id=&quot;20148&quot; value=&quot;5&quot;/&gt;&lt;property id=&quot;20300&quot; value=&quot;Slide 3&quot;/&gt;&lt;property id=&quot;20303&quot; value=&quot;-1&quot;/&gt;&lt;property id=&quot;20307&quot; value=&quot;257&quot;/&gt;&lt;property id=&quot;20309&quot; value=&quot;-1&quot;/&gt;&lt;/object&gt;&lt;object type=&quot;3&quot; unique_id=&quot;10008&quot;&gt;&lt;property id=&quot;20148&quot; value=&quot;5&quot;/&gt;&lt;property id=&quot;20300&quot; value=&quot;Slide 4&quot;/&gt;&lt;property id=&quot;20303&quot; value=&quot;-1&quot;/&gt;&lt;property id=&quot;20307&quot; value=&quot;2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3&quot; value=&quot;-1&quot;/&gt;&lt;property id=&quot;20307&quot; value=&quot;262&quot;/&gt;&lt;property id=&quot;20309&quot; value=&quot;-1&quot;/&gt;&lt;/object&gt;&lt;object type=&quot;3&quot; unique_id=&quot;10010&quot;&gt;&lt;property id=&quot;20148&quot; value=&quot;5&quot;/&gt;&lt;property id=&quot;20300&quot; value=&quot;Slide 6&quot;/&gt;&lt;property id=&quot;20303&quot; value=&quot;-1&quot;/&gt;&lt;property id=&quot;20307&quot; value=&quot;266&quot;/&gt;&lt;property id=&quot;20309&quot; value=&quot;-1&quot;/&gt;&lt;/object&gt;&lt;object type=&quot;3&quot; unique_id=&quot;10011&quot;&gt;&lt;property id=&quot;20148&quot; value=&quot;5&quot;/&gt;&lt;property id=&quot;20300&quot; value=&quot;Slide 7&quot;/&gt;&lt;property id=&quot;20303&quot; value=&quot;-1&quot;/&gt;&lt;property id=&quot;20307&quot; value=&quot;267&quot;/&gt;&lt;property id=&quot;20309&quot; value=&quot;-1&quot;/&gt;&lt;/object&gt;&lt;object type=&quot;3&quot; unique_id=&quot;10012&quot;&gt;&lt;property id=&quot;20148&quot; value=&quot;5&quot;/&gt;&lt;property id=&quot;20300&quot; value=&quot;Slide 8&quot;/&gt;&lt;property id=&quot;20303&quot; value=&quot;-1&quot;/&gt;&lt;property id=&quot;20307&quot; value=&quot;268&quot;/&gt;&lt;property id=&quot;20309&quot; value=&quot;-1&quot;/&gt;&lt;/object&gt;&lt;object type=&quot;3&quot; unique_id=&quot;10013&quot;&gt;&lt;property id=&quot;20148&quot; value=&quot;5&quot;/&gt;&lt;property id=&quot;20300&quot; value=&quot;Slide 9&quot;/&gt;&lt;property id=&quot;20303&quot; value=&quot;-1&quot;/&gt;&lt;property id=&quot;20307&quot; value=&quot;269&quot;/&gt;&lt;property id=&quot;20309&quot; value=&quot;-1&quot;/&gt;&lt;/object&gt;&lt;object type=&quot;3&quot; unique_id=&quot;10014&quot;&gt;&lt;property id=&quot;20148&quot; value=&quot;5&quot;/&gt;&lt;property id=&quot;20300&quot; value=&quot;Slide 10&quot;/&gt;&lt;property id=&quot;20303&quot; value=&quot;-1&quot;/&gt;&lt;property id=&quot;20307&quot; value=&quot;270&quot;/&gt;&lt;property id=&quot;20309&quot; value=&quot;-1&quot;/&gt;&lt;/object&gt;&lt;object type=&quot;3&quot; unique_id=&quot;10015&quot;&gt;&lt;property id=&quot;20148&quot; value=&quot;5&quot;/&gt;&lt;property id=&quot;20300&quot; value=&quot;Slide 11&quot;/&gt;&lt;property id=&quot;20303&quot; value=&quot;-1&quot;/&gt;&lt;property id=&quot;20307&quot; value=&quot;271&quot;/&gt;&lt;property id=&quot;20309&quot; value=&quot;-1&quot;/&gt;&lt;/object&gt;&lt;object type=&quot;3&quot; unique_id=&quot;10016&quot;&gt;&lt;property id=&quot;20148&quot; value=&quot;5&quot;/&gt;&lt;property id=&quot;20300&quot; value=&quot;Slide 12&quot;/&gt;&lt;property id=&quot;20303&quot; value=&quot;-1&quot;/&gt;&lt;property id=&quot;20307&quot; value=&quot;272&quot;/&gt;&lt;property id=&quot;20309&quot; value=&quot;-1&quot;/&gt;&lt;/object&gt;&lt;object type=&quot;3&quot; unique_id=&quot;10017&quot;&gt;&lt;property id=&quot;20148&quot; value=&quot;5&quot;/&gt;&lt;property id=&quot;20300&quot; value=&quot;Slide 13&quot;/&gt;&lt;property id=&quot;20303&quot; value=&quot;-1&quot;/&gt;&lt;property id=&quot;20307&quot; value=&quot;276&quot;/&gt;&lt;property id=&quot;20309&quot; value=&quot;-1&quot;/&gt;&lt;/object&gt;&lt;object type=&quot;3&quot; unique_id=&quot;10018&quot;&gt;&lt;property id=&quot;20148&quot; value=&quot;5&quot;/&gt;&lt;property id=&quot;20300&quot; value=&quot;Slide 14&quot;/&gt;&lt;property id=&quot;20303&quot; value=&quot;-1&quot;/&gt;&lt;property id=&quot;20307&quot; value=&quot;277&quot;/&gt;&lt;property id=&quot;20309&quot; value=&quot;-1&quot;/&gt;&lt;/object&gt;&lt;object type=&quot;3&quot; unique_id=&quot;10019&quot;&gt;&lt;property id=&quot;20148&quot; value=&quot;5&quot;/&gt;&lt;property id=&quot;20300&quot; value=&quot;Slide 15&quot;/&gt;&lt;property id=&quot;20303&quot; value=&quot;-1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6&quot;/&gt;&lt;property id=&quot;20303&quot; value=&quot;-1&quot;/&gt;&lt;property id=&quot;20307&quot; value=&quot;280&quot;/&gt;&lt;property id=&quot;20309&quot; value=&quot;-1&quot;/&gt;&lt;/object&gt;&lt;object type=&quot;3&quot; unique_id=&quot;10021&quot;&gt;&lt;property id=&quot;20148&quot; value=&quot;5&quot;/&gt;&lt;property id=&quot;20300&quot; value=&quot;Slide 17&quot;/&gt;&lt;property id=&quot;20303&quot; value=&quot;-1&quot;/&gt;&lt;property id=&quot;20307&quot; value=&quot;281&quot;/&gt;&lt;property id=&quot;20309&quot; value=&quot;-1&quot;/&gt;&lt;/object&gt;&lt;object type=&quot;3&quot; unique_id=&quot;10022&quot;&gt;&lt;property id=&quot;20148&quot; value=&quot;5&quot;/&gt;&lt;property id=&quot;20300&quot; value=&quot;Slide 18&quot;/&gt;&lt;property id=&quot;20303&quot; value=&quot;-1&quot;/&gt;&lt;property id=&quot;20307&quot; value=&quot;282&quot;/&gt;&lt;property id=&quot;20309&quot; value=&quot;-1&quot;/&gt;&lt;/object&gt;&lt;object type=&quot;3&quot; unique_id=&quot;10023&quot;&gt;&lt;property id=&quot;20148&quot; value=&quot;5&quot;/&gt;&lt;property id=&quot;20300&quot; value=&quot;Slide 19&quot;/&gt;&lt;property id=&quot;20303&quot; value=&quot;-1&quot;/&gt;&lt;property id=&quot;20307&quot; value=&quot;283&quot;/&gt;&lt;property id=&quot;20309&quot; value=&quot;-1&quot;/&gt;&lt;/object&gt;&lt;object type=&quot;3&quot; unique_id=&quot;10024&quot;&gt;&lt;property id=&quot;20148&quot; value=&quot;5&quot;/&gt;&lt;property id=&quot;20300&quot; value=&quot;Slide 20&quot;/&gt;&lt;property id=&quot;20303&quot; value=&quot;-1&quot;/&gt;&lt;property id=&quot;20307&quot; value=&quot;273&quot;/&gt;&lt;property id=&quot;20309&quot; value=&quot;-1&quot;/&gt;&lt;/object&gt;&lt;object type=&quot;3&quot; unique_id=&quot;10025&quot;&gt;&lt;property id=&quot;20148&quot; value=&quot;5&quot;/&gt;&lt;property id=&quot;20300&quot; value=&quot;Slide 21&quot;/&gt;&lt;property id=&quot;20303&quot; value=&quot;-1&quot;/&gt;&lt;property id=&quot;20307&quot; value=&quot;274&quot;/&gt;&lt;property id=&quot;20309&quot; value=&quot;-1&quot;/&gt;&lt;/object&gt;&lt;object type=&quot;3&quot; unique_id=&quot;10026&quot;&gt;&lt;property id=&quot;20148&quot; value=&quot;5&quot;/&gt;&lt;property id=&quot;20300&quot; value=&quot;Slide 22&quot;/&gt;&lt;property id=&quot;20303&quot; value=&quot;-1&quot;/&gt;&lt;property id=&quot;20307&quot; value=&quot;275&quot;/&gt;&lt;property id=&quot;20309&quot; value=&quot;-1&quot;/&gt;&lt;/object&gt;&lt;object type=&quot;3&quot; unique_id=&quot;10027&quot;&gt;&lt;property id=&quot;20148&quot; value=&quot;5&quot;/&gt;&lt;property id=&quot;20300&quot; value=&quot;Slide 23&quot;/&gt;&lt;property id=&quot;20303&quot; value=&quot;-1&quot;/&gt;&lt;property id=&quot;20307&quot; value=&quot;284&quot;/&gt;&lt;property id=&quot;20309&quot; value=&quot;-1&quot;/&gt;&lt;/object&gt;&lt;object type=&quot;3&quot; unique_id=&quot;10028&quot;&gt;&lt;property id=&quot;20148&quot; value=&quot;5&quot;/&gt;&lt;property id=&quot;20300&quot; value=&quot;Slide 24&quot;/&gt;&lt;property id=&quot;20303&quot; value=&quot;-1&quot;/&gt;&lt;property id=&quot;20307&quot; value=&quot;285&quot;/&gt;&lt;property id=&quot;20309&quot; value=&quot;-1&quot;/&gt;&lt;/object&gt;&lt;object type=&quot;3&quot; unique_id=&quot;10029&quot;&gt;&lt;property id=&quot;20148&quot; value=&quot;5&quot;/&gt;&lt;property id=&quot;20300&quot; value=&quot;Slide 25&quot;/&gt;&lt;property id=&quot;20303&quot; value=&quot;-1&quot;/&gt;&lt;property id=&quot;20307&quot; value=&quot;295&quot;/&gt;&lt;property id=&quot;20309&quot; value=&quot;-1&quot;/&gt;&lt;/object&gt;&lt;object type=&quot;3&quot; unique_id=&quot;10030&quot;&gt;&lt;property id=&quot;20148&quot; value=&quot;5&quot;/&gt;&lt;property id=&quot;20300&quot; value=&quot;Slide 26&quot;/&gt;&lt;property id=&quot;20303&quot; value=&quot;-1&quot;/&gt;&lt;property id=&quot;20307&quot; value=&quot;286&quot;/&gt;&lt;property id=&quot;20309&quot; value=&quot;-1&quot;/&gt;&lt;/object&gt;&lt;object type=&quot;3&quot; unique_id=&quot;10031&quot;&gt;&lt;property id=&quot;20148&quot; value=&quot;5&quot;/&gt;&lt;property id=&quot;20300&quot; value=&quot;Slide 27&quot;/&gt;&lt;property id=&quot;20303&quot; value=&quot;-1&quot;/&gt;&lt;property id=&quot;20307&quot; value=&quot;287&quot;/&gt;&lt;property id=&quot;20309&quot; value=&quot;-1&quot;/&gt;&lt;/object&gt;&lt;object type=&quot;3&quot; unique_id=&quot;10032&quot;&gt;&lt;property id=&quot;20148&quot; value=&quot;5&quot;/&gt;&lt;property id=&quot;20300&quot; value=&quot;Slide 28&quot;/&gt;&lt;property id=&quot;20303&quot; value=&quot;-1&quot;/&gt;&lt;property id=&quot;20307&quot; value=&quot;288&quot;/&gt;&lt;property id=&quot;20309&quot; value=&quot;-1&quot;/&gt;&lt;/object&gt;&lt;object type=&quot;3&quot; unique_id=&quot;10033&quot;&gt;&lt;property id=&quot;20148&quot; value=&quot;5&quot;/&gt;&lt;property id=&quot;20300&quot; value=&quot;Slide 29&quot;/&gt;&lt;property id=&quot;20303&quot; value=&quot;-1&quot;/&gt;&lt;property id=&quot;20307&quot; value=&quot;297&quot;/&gt;&lt;property id=&quot;20309&quot; value=&quot;-1&quot;/&gt;&lt;/object&gt;&lt;object type=&quot;3&quot; unique_id=&quot;10034&quot;&gt;&lt;property id=&quot;20148&quot; value=&quot;5&quot;/&gt;&lt;property id=&quot;20300&quot; value=&quot;Slide 30&quot;/&gt;&lt;property id=&quot;20303&quot; value=&quot;-1&quot;/&gt;&lt;property id=&quot;20307&quot; value=&quot;289&quot;/&gt;&lt;property id=&quot;20309&quot; value=&quot;-1&quot;/&gt;&lt;/object&gt;&lt;object type=&quot;3&quot; unique_id=&quot;10035&quot;&gt;&lt;property id=&quot;20148&quot; value=&quot;5&quot;/&gt;&lt;property id=&quot;20300&quot; value=&quot;Slide 31&quot;/&gt;&lt;property id=&quot;20303&quot; value=&quot;-1&quot;/&gt;&lt;property id=&quot;20307&quot; value=&quot;290&quot;/&gt;&lt;property id=&quot;20309&quot; value=&quot;-1&quot;/&gt;&lt;/object&gt;&lt;object type=&quot;3&quot; unique_id=&quot;10036&quot;&gt;&lt;property id=&quot;20148&quot; value=&quot;5&quot;/&gt;&lt;property id=&quot;20300&quot; value=&quot;Slide 32&quot;/&gt;&lt;property id=&quot;20303&quot; value=&quot;-1&quot;/&gt;&lt;property id=&quot;20307&quot; value=&quot;291&quot;/&gt;&lt;property id=&quot;20309&quot; value=&quot;-1&quot;/&gt;&lt;/object&gt;&lt;object type=&quot;3&quot; unique_id=&quot;10037&quot;&gt;&lt;property id=&quot;20148&quot; value=&quot;5&quot;/&gt;&lt;property id=&quot;20300&quot; value=&quot;Slide 33&quot;/&gt;&lt;property id=&quot;20303&quot; value=&quot;-1&quot;/&gt;&lt;property id=&quot;20307&quot; value=&quot;293&quot;/&gt;&lt;property id=&quot;20309&quot; value=&quot;-1&quot;/&gt;&lt;/object&gt;&lt;object type=&quot;3&quot; unique_id=&quot;10038&quot;&gt;&lt;property id=&quot;20148&quot; value=&quot;5&quot;/&gt;&lt;property id=&quot;20300&quot; value=&quot;Slide 34&quot;/&gt;&lt;property id=&quot;20303&quot; value=&quot;-1&quot;/&gt;&lt;property id=&quot;20307&quot; value=&quot;292&quot;/&gt;&lt;property id=&quot;20309&quot; value=&quot;-1&quot;/&gt;&lt;/object&gt;&lt;object type=&quot;3&quot; unique_id=&quot;10039&quot;&gt;&lt;property id=&quot;20148&quot; value=&quot;5&quot;/&gt;&lt;property id=&quot;20300&quot; value=&quot;Slide 35&quot;/&gt;&lt;property id=&quot;20303&quot; value=&quot;-1&quot;/&gt;&lt;property id=&quot;20307&quot; value=&quot;294&quot;/&gt;&lt;property id=&quot;20309&quot; value=&quot;-1&quot;/&gt;&lt;/object&gt;&lt;object type=&quot;3&quot; unique_id=&quot;10040&quot;&gt;&lt;property id=&quot;20148&quot; value=&quot;5&quot;/&gt;&lt;property id=&quot;20300&quot; value=&quot;Slide 36&quot;/&gt;&lt;property id=&quot;20303&quot; value=&quot;-1&quot;/&gt;&lt;property id=&quot;20307&quot; value=&quot;296&quot;/&gt;&lt;property id=&quot;20309&quot; value=&quot;-1&quot;/&gt;&lt;/object&gt;&lt;object type=&quot;3&quot; unique_id=&quot;10041&quot;&gt;&lt;property id=&quot;20148&quot; value=&quot;5&quot;/&gt;&lt;property id=&quot;20300&quot; value=&quot;Slide 37&quot;/&gt;&lt;property id=&quot;20303&quot; value=&quot;-1&quot;/&gt;&lt;property id=&quot;20307&quot; value=&quot;265&quot;/&gt;&lt;property id=&quot;20309&quot; value=&quot;-1&quot;/&gt;&lt;/object&gt;&lt;/object&gt;&lt;object type=&quot;10&quot; unique_id=&quot;10082&quot;&gt;&lt;object type=&quot;11&quot; unique_id=&quot;10083&quot;&gt;&lt;property id=&quot;20180&quot; value=&quot;0&quot;/&gt;&lt;property id=&quot;20181&quot; value=&quot;1&quot;/&gt;&lt;property id=&quot;20182&quot; value=&quot;1&quot;/&gt;&lt;property id=&quot;20183&quot; value=&quot;1&quot;/&gt;&lt;/object&gt;&lt;object type=&quot;12&quot; unique_id=&quot;10084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34A9A79-DA48-432C-A520-2C709569937F}&quot;/&gt;&lt;isInvalidForFieldText val=&quot;0&quot;/&gt;&lt;Image&gt;&lt;filename val=&quot;C:\1\data\asimages\{B34A9A79-DA48-432C-A520-2C709569937F}_1.png&quot;/&gt;&lt;left val=&quot;-4&quot;/&gt;&lt;top val=&quot;196&quot;/&gt;&lt;width val=&quot;335&quot;/&gt;&lt;height val=&quot;412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FF25D17-4C57-4802-A7B9-B034AF72A048}&quot;/&gt;&lt;isInvalidForFieldText val=&quot;0&quot;/&gt;&lt;Image&gt;&lt;filename val=&quot;C:\1\data\asimages\{5FF25D17-4C57-4802-A7B9-B034AF72A048}_17.png&quot;/&gt;&lt;left val=&quot;-6&quot;/&gt;&lt;top val=&quot;118&quot;/&gt;&lt;width val=&quot;637&quot;/&gt;&lt;height val=&quot;42&quot;/&gt;&lt;hasText val=&quot;1&quot;/&gt;&lt;/Image&gt;&lt;/ThreeDShapeInfo&gt;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F6C03">
            <a:alpha val="76000"/>
          </a:srgbClr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extLst/>
      </a:spPr>
      <a:bodyPr/>
      <a:lstStyle>
        <a:defPPr fontAlgn="auto">
          <a:spcBef>
            <a:spcPts val="0"/>
          </a:spcBef>
          <a:spcAft>
            <a:spcPts val="0"/>
          </a:spcAft>
          <a:defRPr>
            <a:latin typeface="+mn-lt"/>
            <a:cs typeface="+mn-cs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5952</TotalTime>
  <Words>362</Words>
  <Application>Microsoft Office PowerPoint</Application>
  <PresentationFormat>Экран (4:3)</PresentationFormat>
  <Paragraphs>171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Arial Black</vt:lpstr>
      <vt:lpstr>Constantia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RealFalcon</dc:creator>
  <cp:lastModifiedBy>Евгений</cp:lastModifiedBy>
  <cp:revision>393</cp:revision>
  <cp:lastPrinted>2015-06-04T06:38:15Z</cp:lastPrinted>
  <dcterms:created xsi:type="dcterms:W3CDTF">2010-12-05T19:22:41Z</dcterms:created>
  <dcterms:modified xsi:type="dcterms:W3CDTF">2015-06-22T12:11:16Z</dcterms:modified>
</cp:coreProperties>
</file>